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87" r:id="rId4"/>
    <p:sldMasterId id="2147483696" r:id="rId5"/>
  </p:sldMasterIdLst>
  <p:notesMasterIdLst>
    <p:notesMasterId r:id="rId36"/>
  </p:notesMasterIdLst>
  <p:sldIdLst>
    <p:sldId id="256" r:id="rId6"/>
    <p:sldId id="257" r:id="rId7"/>
    <p:sldId id="259" r:id="rId8"/>
    <p:sldId id="261" r:id="rId9"/>
    <p:sldId id="262" r:id="rId10"/>
    <p:sldId id="263" r:id="rId11"/>
    <p:sldId id="264" r:id="rId12"/>
    <p:sldId id="265" r:id="rId13"/>
    <p:sldId id="266" r:id="rId14"/>
    <p:sldId id="267" r:id="rId15"/>
    <p:sldId id="268" r:id="rId16"/>
    <p:sldId id="286" r:id="rId17"/>
    <p:sldId id="287" r:id="rId18"/>
    <p:sldId id="289" r:id="rId19"/>
    <p:sldId id="269" r:id="rId20"/>
    <p:sldId id="270" r:id="rId21"/>
    <p:sldId id="271" r:id="rId22"/>
    <p:sldId id="284" r:id="rId23"/>
    <p:sldId id="272" r:id="rId24"/>
    <p:sldId id="273" r:id="rId25"/>
    <p:sldId id="274" r:id="rId26"/>
    <p:sldId id="288" r:id="rId27"/>
    <p:sldId id="290" r:id="rId28"/>
    <p:sldId id="283" r:id="rId29"/>
    <p:sldId id="276" r:id="rId30"/>
    <p:sldId id="282" r:id="rId31"/>
    <p:sldId id="275" r:id="rId32"/>
    <p:sldId id="278" r:id="rId33"/>
    <p:sldId id="285" r:id="rId34"/>
    <p:sldId id="28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9" autoAdjust="0"/>
    <p:restoredTop sz="47664" autoAdjust="0"/>
  </p:normalViewPr>
  <p:slideViewPr>
    <p:cSldViewPr>
      <p:cViewPr varScale="1">
        <p:scale>
          <a:sx n="50" d="100"/>
          <a:sy n="50" d="100"/>
        </p:scale>
        <p:origin x="-172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6CE7E-2346-44EA-A853-E3DD20734842}" type="datetimeFigureOut">
              <a:rPr lang="en-US" smtClean="0"/>
              <a:pPr/>
              <a:t>10/12/2011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CA90EC-84E6-4F64-9E23-D2D711A03EA1}" type="slidenum">
              <a:rPr lang="en-US" smtClean="0"/>
              <a:pPr/>
              <a:t>‹#›</a:t>
            </a:fld>
            <a:endParaRPr lang="en-US" dirty="0"/>
          </a:p>
        </p:txBody>
      </p:sp>
    </p:spTree>
    <p:extLst>
      <p:ext uri="{BB962C8B-B14F-4D97-AF65-F5344CB8AC3E}">
        <p14:creationId xmlns:p14="http://schemas.microsoft.com/office/powerpoint/2010/main" val="3297701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This pest does not seem to be cold tolerant and the literature suggests that this insect does not undergo hibernation or diapause (a period</a:t>
            </a:r>
            <a:r>
              <a:rPr lang="en-US" sz="1200" kern="1200" baseline="0" dirty="0" smtClean="0">
                <a:solidFill>
                  <a:schemeClr val="tx1"/>
                </a:solidFill>
                <a:latin typeface="+mn-lt"/>
                <a:ea typeface="+mn-ea"/>
                <a:cs typeface="+mn-cs"/>
              </a:rPr>
              <a:t> of arrested growth and development in insects)</a:t>
            </a:r>
            <a:r>
              <a:rPr lang="en-US" sz="1200" kern="1200" dirty="0" smtClean="0">
                <a:solidFill>
                  <a:schemeClr val="tx1"/>
                </a:solidFill>
                <a:latin typeface="+mn-lt"/>
                <a:ea typeface="+mn-ea"/>
                <a:cs typeface="+mn-cs"/>
              </a:rPr>
              <a:t>.  In northern climates, it is mainly a pest of greenhouses (though it may be found outside during warm summer months, dying off when it becomes cold). Based on these observations, in warmer, humid climates, it may be possible to find the species outside in the landscape for longer times.  It is worth noting that the lack of observations of hibernation or diapause may only apply to greenhouses that are in continuous operation and for areas such as the Canary Islands where it has been noted that they produce broods continuously due to a fairly constant climate year round.</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In an article published in Colture Protette, it notes that the moth can overwinter in the pupal stage. </a:t>
            </a:r>
            <a:r>
              <a:rPr lang="en-US" sz="1200" kern="1200" dirty="0" smtClean="0">
                <a:solidFill>
                  <a:schemeClr val="tx1"/>
                </a:solidFill>
                <a:latin typeface="+mn-lt"/>
                <a:ea typeface="+mn-ea"/>
                <a:cs typeface="+mn-cs"/>
              </a:rPr>
              <a:t>The ability of EPM to overwinter in the pupal stage corresponds with notations describing the presence of adults in parts of its native range from April to May and from August to October producing at least 2 broods a year. </a:t>
            </a:r>
            <a:r>
              <a:rPr lang="en-US" sz="1200" kern="1200" baseline="0" dirty="0" smtClean="0">
                <a:solidFill>
                  <a:schemeClr val="tx1"/>
                </a:solidFill>
                <a:latin typeface="+mn-lt"/>
                <a:ea typeface="+mn-ea"/>
                <a:cs typeface="+mn-cs"/>
              </a:rPr>
              <a:t> The observation that it could hibernate in a pupal stage in areas with less extreme winter temperatures could have a large affect on the level of pest this species could become in the United States.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Adults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 good fliers (upwards of 100km or 0.62 miles), but they can also be dispersed through propagative and non-propagative material such as fruit, herbs, fresh vegetable products, and cut flowers due to the fact that they can bore into stems and fruit and are well hidden among the soil and leaves as well as between the container sides and the soil.  </a:t>
            </a:r>
            <a:r>
              <a:rPr lang="en-US" dirty="0" smtClean="0"/>
              <a:t>In one paper, a reference</a:t>
            </a:r>
            <a:r>
              <a:rPr lang="en-US" baseline="0" dirty="0" smtClean="0"/>
              <a:t> indicates that EPM has been dispersed on </a:t>
            </a:r>
            <a:r>
              <a:rPr lang="en-US" sz="1200" i="1" kern="1200" dirty="0" smtClean="0">
                <a:solidFill>
                  <a:schemeClr val="tx1"/>
                </a:solidFill>
                <a:latin typeface="+mn-lt"/>
                <a:ea typeface="+mn-ea"/>
                <a:cs typeface="+mn-cs"/>
              </a:rPr>
              <a:t>Sansevieria</a:t>
            </a:r>
            <a:r>
              <a:rPr lang="en-US" sz="1200" kern="1200" dirty="0" smtClean="0">
                <a:solidFill>
                  <a:schemeClr val="tx1"/>
                </a:solidFill>
                <a:latin typeface="+mn-lt"/>
                <a:ea typeface="+mn-ea"/>
                <a:cs typeface="+mn-cs"/>
              </a:rPr>
              <a:t> (mother-in-laws tongue) and croton (</a:t>
            </a:r>
            <a:r>
              <a:rPr lang="en-US" sz="1200" i="1" kern="1200" dirty="0" smtClean="0">
                <a:solidFill>
                  <a:schemeClr val="tx1"/>
                </a:solidFill>
                <a:latin typeface="+mn-lt"/>
                <a:ea typeface="+mn-ea"/>
                <a:cs typeface="+mn-cs"/>
              </a:rPr>
              <a:t>Codiaeum variegatum) </a:t>
            </a:r>
            <a:r>
              <a:rPr lang="en-US" sz="1200" i="0" kern="1200" dirty="0" smtClean="0">
                <a:solidFill>
                  <a:schemeClr val="tx1"/>
                </a:solidFill>
                <a:latin typeface="+mn-lt"/>
                <a:ea typeface="+mn-ea"/>
                <a:cs typeface="+mn-cs"/>
              </a:rPr>
              <a:t>through the commercial shipping of these plants though there is nothing in the literature indicating that these plants are actually</a:t>
            </a:r>
            <a:r>
              <a:rPr lang="en-US" sz="1200" i="0" kern="1200" baseline="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hosts</a:t>
            </a:r>
            <a:r>
              <a:rPr lang="en-US" sz="1200" kern="1200" dirty="0" smtClean="0">
                <a:solidFill>
                  <a:schemeClr val="tx1"/>
                </a:solidFill>
                <a:latin typeface="+mn-lt"/>
                <a:ea typeface="+mn-ea"/>
                <a:cs typeface="+mn-cs"/>
              </a:rPr>
              <a:t>.  </a:t>
            </a:r>
            <a:endParaRPr lang="en-US" dirty="0" smtClean="0"/>
          </a:p>
          <a:p>
            <a:endParaRPr lang="en-US" dirty="0" smtClean="0"/>
          </a:p>
          <a:p>
            <a:endParaRPr lang="en-US" dirty="0" smtClean="0"/>
          </a:p>
          <a:p>
            <a:r>
              <a:rPr lang="en-US" dirty="0" smtClean="0"/>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t>
            </a:r>
          </a:p>
          <a:p>
            <a:r>
              <a:rPr lang="en-US" sz="2000" u="none" dirty="0" smtClean="0"/>
              <a:t>	Accessed 4/29/2011 -  </a:t>
            </a:r>
          </a:p>
          <a:p>
            <a:pPr lvl="1"/>
            <a:r>
              <a:rPr lang="en-US" sz="1600" u="none" dirty="0" smtClean="0"/>
              <a:t>	http://entnemdept.ufl.edu/pestalert/NPAG_duponchelia_report.pdf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u="none" dirty="0" smtClean="0"/>
              <a:t>Brambila, Julieta and Ian Stocks.  2010.</a:t>
            </a:r>
            <a:r>
              <a:rPr lang="en-US" u="none" baseline="0" dirty="0" smtClean="0"/>
              <a:t>  </a:t>
            </a:r>
            <a:r>
              <a:rPr lang="en-US" u="none" dirty="0" smtClean="0"/>
              <a:t>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Derksen, A., and L. Whilby.  2011.  “</a:t>
            </a:r>
            <a:r>
              <a:rPr lang="en-US" sz="1200" b="0" u="none" kern="1200" dirty="0" smtClean="0">
                <a:solidFill>
                  <a:schemeClr val="tx1"/>
                </a:solidFill>
                <a:latin typeface="+mn-lt"/>
                <a:ea typeface="+mn-ea"/>
                <a:cs typeface="+mn-cs"/>
              </a:rPr>
              <a:t>Update on Florida CAPS trapping activities for </a:t>
            </a:r>
            <a:r>
              <a:rPr lang="en-US" sz="1200" b="0" i="1" u="none" kern="1200" dirty="0" smtClean="0">
                <a:solidFill>
                  <a:schemeClr val="tx1"/>
                </a:solidFill>
                <a:latin typeface="+mn-lt"/>
                <a:ea typeface="+mn-ea"/>
                <a:cs typeface="+mn-cs"/>
              </a:rPr>
              <a:t>Duponchelia fovealis</a:t>
            </a:r>
            <a:r>
              <a:rPr lang="en-US" sz="1200" b="0" u="none" kern="1200" dirty="0" smtClean="0">
                <a:solidFill>
                  <a:schemeClr val="tx1"/>
                </a:solidFill>
                <a:latin typeface="+mn-lt"/>
                <a:ea typeface="+mn-ea"/>
                <a:cs typeface="+mn-cs"/>
              </a:rPr>
              <a:t> Zeller, September 2010 to May 2011”, CAPS Report.</a:t>
            </a:r>
            <a:r>
              <a:rPr lang="en-US" sz="1200" b="0" u="non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smtClean="0"/>
              <a:t>	accessed 8/15/2011</a:t>
            </a:r>
            <a:r>
              <a:rPr lang="en-US" sz="1200" b="0" u="none" baseline="0" dirty="0" smtClean="0"/>
              <a:t> –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baseline="0" dirty="0" smtClean="0"/>
              <a:t>	</a:t>
            </a:r>
            <a:r>
              <a:rPr lang="en-US" sz="1200" b="0" u="none" dirty="0" smtClean="0"/>
              <a:t>http://entomology.ifas.ufl.edu/stocks/DFOV_update%201_v5%2008-19-11.pdf</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Faquaet, Marcel.  2000.  “</a:t>
            </a:r>
            <a:r>
              <a:rPr lang="en-US" i="1" u="none" dirty="0" smtClean="0"/>
              <a:t>Duponchelia fovealis</a:t>
            </a:r>
            <a:r>
              <a:rPr lang="en-US" u="none" dirty="0" smtClean="0"/>
              <a:t>, een nieuwe soort voor de Belgische</a:t>
            </a:r>
            <a:r>
              <a:rPr lang="en-US" u="none" baseline="0" dirty="0" smtClean="0"/>
              <a:t> fauna (Lepidoptera: Pyralidae)”.  Phegea 28:1.  </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Hale, W.G. and J.P. Margham.  1991.  The Harper Collins Dictionary of Biology.  </a:t>
            </a:r>
            <a:r>
              <a:rPr lang="en-US" u="none" smtClean="0"/>
              <a:t>Harper Perennial</a:t>
            </a:r>
            <a:r>
              <a:rPr lang="en-US" u="none" dirty="0" smtClean="0"/>
              <a:t>, New York.</a:t>
            </a:r>
          </a:p>
          <a:p>
            <a:r>
              <a:rPr lang="en-US" i="0" u="none" dirty="0" smtClean="0"/>
              <a:t>Hoffman, Kevin.  2010.  CDFA Detection Advisory for a Cramid moth: Duponchelia fovealis (Zeller) (Pyraloidea: Crambidae).  Reference PDR: 1511851.  </a:t>
            </a:r>
          </a:p>
          <a:p>
            <a:pPr lvl="1"/>
            <a:r>
              <a:rPr lang="en-US" i="0" u="none" dirty="0" smtClean="0"/>
              <a:t>	Accessed 4/29/2011 – </a:t>
            </a:r>
          </a:p>
          <a:p>
            <a:pPr lvl="1"/>
            <a:r>
              <a:rPr lang="en-US" i="0" u="none" dirty="0" smtClean="0"/>
              <a:t>	http://www.kernag.com/dept/news/2010/2010-san-diego-duponchelia-fovealis-07-16-2010.pdf</a:t>
            </a:r>
            <a:r>
              <a:rPr lang="en-US" u="none"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r>
              <a:rPr lang="en-US" sz="1200" u="none" dirty="0" smtClean="0"/>
              <a:t>Unknown. 2006a.  “</a:t>
            </a:r>
            <a:r>
              <a:rPr lang="en-US" sz="1200" i="1" u="none" dirty="0" smtClean="0"/>
              <a:t>Duponchelia</a:t>
            </a:r>
            <a:r>
              <a:rPr lang="en-US" sz="1200" u="none" dirty="0" smtClean="0"/>
              <a:t> alla ribalta”, Colture Protette, No. 3, page 14.</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Unknown. 2006b.  “</a:t>
            </a:r>
            <a:r>
              <a:rPr lang="en-US" sz="1200" i="1" dirty="0" smtClean="0"/>
              <a:t>Duponchelia:</a:t>
            </a:r>
            <a:r>
              <a:rPr lang="en-US" sz="1200" dirty="0" smtClean="0"/>
              <a:t> capitolo secondo”, Colture Protette, No. 4, page 24.</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Monitoring for this pest will be necessary for controlling its population levels by helping to coordinate biological and chemical control measures.  The sex pheromone for this species was identified in 2007 and made commercially available for use in pheromone traps. The use of 1mg of pheromones in a trap will lure males for 4 to 8 weeks.  In a study conducted by Deventer, delta traps, water traps, and funnel traps (may also be called bucket traps</a:t>
            </a:r>
            <a:r>
              <a:rPr lang="en-US" sz="1200" kern="1200" baseline="0" dirty="0" smtClean="0">
                <a:solidFill>
                  <a:schemeClr val="tx1"/>
                </a:solidFill>
                <a:latin typeface="+mn-lt"/>
                <a:ea typeface="+mn-ea"/>
                <a:cs typeface="+mn-cs"/>
              </a:rPr>
              <a:t> or even unitraps) </a:t>
            </a:r>
            <a:r>
              <a:rPr lang="en-US" sz="1200" kern="1200" dirty="0" smtClean="0">
                <a:solidFill>
                  <a:schemeClr val="tx1"/>
                </a:solidFill>
                <a:latin typeface="+mn-lt"/>
                <a:ea typeface="+mn-ea"/>
                <a:cs typeface="+mn-cs"/>
              </a:rPr>
              <a:t>were compared for efficacy of monitoring for </a:t>
            </a:r>
            <a:r>
              <a:rPr lang="en-US" sz="1200" i="1" kern="1200" dirty="0" smtClean="0">
                <a:solidFill>
                  <a:schemeClr val="tx1"/>
                </a:solidFill>
                <a:latin typeface="+mn-lt"/>
                <a:ea typeface="+mn-ea"/>
                <a:cs typeface="+mn-cs"/>
              </a:rPr>
              <a:t>Duponchelia fovealis </a:t>
            </a:r>
            <a:r>
              <a:rPr lang="en-US" sz="1200" kern="1200" dirty="0" smtClean="0">
                <a:solidFill>
                  <a:schemeClr val="tx1"/>
                </a:solidFill>
                <a:latin typeface="+mn-lt"/>
                <a:ea typeface="+mn-ea"/>
                <a:cs typeface="+mn-cs"/>
              </a:rPr>
              <a:t>in a greenhouse setting.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Water traps seem to be the most effective means of capturing the males of this insect.  They provide a larger flat landing surface, have a high trapping capacity, and are easy to maintain (but don’t forget to add the soap).  A pheromone lure is used to bring the males to the trap.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Delta traps work well as the adults prefer to land on a flat surface, however, the sticky trap surface rapidly fills with caught insects and dust and needs to be replaced regularly (usually every 20-30 days).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Funnel traps are least effective in capturing this moth (as it has no flat landing surface). Light trapping can also be used to monitor the population.  They seem to prefer blue (ultraviolet) light. </a:t>
            </a:r>
          </a:p>
          <a:p>
            <a:endParaRPr lang="en-US" sz="1200" kern="1200" dirty="0" smtClean="0">
              <a:solidFill>
                <a:schemeClr val="tx1"/>
              </a:solidFill>
              <a:latin typeface="+mn-lt"/>
              <a:ea typeface="+mn-ea"/>
              <a:cs typeface="+mn-cs"/>
            </a:endParaRPr>
          </a:p>
          <a:p>
            <a:r>
              <a:rPr lang="en-US" dirty="0" smtClean="0"/>
              <a:t>In one paper,</a:t>
            </a:r>
            <a:r>
              <a:rPr lang="en-US" baseline="0" dirty="0" smtClean="0"/>
              <a:t> it was noted that in chrysanthemums that were shade-grown, they monitored for the adults using yellow traps, not pheromone traps and that the adults were often found during the day within the folds of the fabric (around windows).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Trapping can be used to help control population levels; however, 90% of males would need to be trapped to reduce the population of the next generation.  </a:t>
            </a:r>
          </a:p>
          <a:p>
            <a:endParaRPr lang="en-US" dirty="0" smtClean="0"/>
          </a:p>
          <a:p>
            <a:r>
              <a:rPr lang="en-US" sz="1200" kern="1200" dirty="0" smtClean="0">
                <a:solidFill>
                  <a:schemeClr val="tx1"/>
                </a:solidFill>
                <a:latin typeface="+mn-lt"/>
                <a:ea typeface="+mn-ea"/>
                <a:cs typeface="+mn-cs"/>
              </a:rPr>
              <a:t>Light trapping (ultraviolet or blue light) can also be used to monitor the population.</a:t>
            </a:r>
          </a:p>
          <a:p>
            <a:endParaRPr lang="en-US" sz="1200" kern="1200" dirty="0" smtClean="0">
              <a:solidFill>
                <a:schemeClr val="tx1"/>
              </a:solidFill>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u="none" dirty="0" smtClean="0"/>
              <a:t>DeVenter, Peter van.  2009.  “Water trap best for catching Duponchelia”.  Fruit &amp; Veg Tech 9.1.  </a:t>
            </a:r>
          </a:p>
          <a:p>
            <a:pPr lvl="1"/>
            <a:r>
              <a:rPr lang="en-US" u="none" dirty="0" smtClean="0"/>
              <a:t>	Accessed 4/29/2011 -  </a:t>
            </a:r>
          </a:p>
          <a:p>
            <a:pPr lvl="1"/>
            <a:r>
              <a:rPr lang="en-US" u="none" dirty="0" smtClean="0"/>
              <a:t>	http://documents.plant.wur.nl/wurglas/C_bestwatertrap.pdf.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MacLeod, A. 1996. Summary Pest Risk Assessment: </a:t>
            </a:r>
            <a:r>
              <a:rPr lang="en-US" i="1" u="none" dirty="0" smtClean="0"/>
              <a:t>Duponchelia fovealis</a:t>
            </a:r>
            <a:r>
              <a:rPr lang="en-US" u="none" dirty="0" smtClean="0"/>
              <a:t>. DEFRA (Department for Environment, Food, and Rural Affairs), Central Science Laboratory, Sand Hutton, York, United Kingdom.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Unknown. 2006b.  “</a:t>
            </a:r>
            <a:r>
              <a:rPr lang="en-US" sz="1200" i="1" dirty="0" smtClean="0"/>
              <a:t>Duponchelia:</a:t>
            </a:r>
            <a:r>
              <a:rPr lang="en-US" sz="1200" dirty="0" smtClean="0"/>
              <a:t> capitolo secondo”, Colture Protette, No. 4, page 24.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Zandigiacimo, Pietro and Filippo Michele Buian.  2007.  “</a:t>
            </a:r>
            <a:r>
              <a:rPr lang="en-US" sz="1200" i="1" u="none" dirty="0" smtClean="0"/>
              <a:t>Duponchelia fovealis</a:t>
            </a:r>
            <a:r>
              <a:rPr lang="en-US" sz="1200" u="none" dirty="0" smtClean="0"/>
              <a:t>: Un Lepidopterro 	Crambide Dannoso alle Colture Floricole”. Notiziario ERSA, 20 (2), pp. 3-5. </a:t>
            </a:r>
          </a:p>
          <a:p>
            <a:endParaRPr lang="en-US" u="sng"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Inspection for caterpillars is often driven by the presence of damage observed</a:t>
            </a:r>
            <a:r>
              <a:rPr lang="en-US" sz="1200" kern="1200" baseline="0" dirty="0" smtClean="0">
                <a:solidFill>
                  <a:schemeClr val="tx1"/>
                </a:solidFill>
                <a:latin typeface="+mn-lt"/>
                <a:ea typeface="+mn-ea"/>
                <a:cs typeface="+mn-cs"/>
              </a:rPr>
              <a:t> on</a:t>
            </a:r>
            <a:r>
              <a:rPr lang="en-US" sz="1200" kern="1200" dirty="0" smtClean="0">
                <a:solidFill>
                  <a:schemeClr val="tx1"/>
                </a:solidFill>
                <a:latin typeface="+mn-lt"/>
                <a:ea typeface="+mn-ea"/>
                <a:cs typeface="+mn-cs"/>
              </a:rPr>
              <a:t> plants (discussed previously) and/or by observing the presence of the adult moths in the crop, either as a result of the use of pheromone traps or through direct observation.</a:t>
            </a:r>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Look for signs of the caterpillars’ presence such as webbing, leaves spun together to form tunnels (particularly at interface of leaves and soil), all life stages, and frass along with feeding damage, leaf wilting, and stem collapse (from larval tunneling). In addition, be sure to look at the interface between the soil and the leaves and in detritus found around the crop.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containerized plants, be sure to look around the base of pots and in detritus next to the pots. Cocoons have been found along the bottom edges of the container next to detritus, but can also be found on low lying leaves. </a:t>
            </a: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p>
          <a:p>
            <a:r>
              <a:rPr lang="en-US" sz="1200" u="none" kern="1200" baseline="0" dirty="0" smtClean="0">
                <a:solidFill>
                  <a:schemeClr val="tx1"/>
                </a:solidFill>
                <a:latin typeface="+mn-lt"/>
                <a:ea typeface="+mn-ea"/>
                <a:cs typeface="+mn-cs"/>
              </a:rPr>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t>
            </a:r>
          </a:p>
          <a:p>
            <a:r>
              <a:rPr lang="en-US" sz="2000" u="none" dirty="0" smtClean="0"/>
              <a:t>	Accessed 4/29/2011 -  </a:t>
            </a:r>
          </a:p>
          <a:p>
            <a:pPr lvl="1"/>
            <a:r>
              <a:rPr lang="en-US" sz="1600" u="none" dirty="0" smtClean="0"/>
              <a:t>	http://entnemdept.ufl.edu/pestalert/NPAG_duponchelia_report.pdf .</a:t>
            </a:r>
            <a:endParaRPr lang="en-US"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u="none" dirty="0" smtClean="0"/>
              <a:t>Brambila, Julieta and Ian Stocks.  2010.  The European Pepper Moth, </a:t>
            </a:r>
            <a:r>
              <a:rPr lang="en-US" sz="2000" i="1" u="none" dirty="0" smtClean="0"/>
              <a:t>Duponchelia fovealis </a:t>
            </a:r>
            <a:r>
              <a:rPr lang="en-US" sz="2000" u="none" dirty="0" smtClean="0"/>
              <a:t>Zeller (Lepidoptera: Crambidae), a Mediterranean Pest Moth Discovered in Central Florida.  	</a:t>
            </a:r>
          </a:p>
          <a:p>
            <a:r>
              <a:rPr lang="en-US" sz="2000" u="none" dirty="0" smtClean="0"/>
              <a:t>	Accessed 4/29/2011 – </a:t>
            </a:r>
          </a:p>
          <a:p>
            <a:pPr lvl="1"/>
            <a:r>
              <a:rPr lang="en-US" sz="1600" u="none" dirty="0" smtClean="0"/>
              <a:t>	http://www.freshfromflorida.com/pi/pest_alerts/pdf/duponchelia_fovealis.pdf </a:t>
            </a:r>
            <a:endParaRPr lang="en-US" sz="2000"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endParaRPr lang="en-US" sz="1600" dirty="0" smtClean="0"/>
          </a:p>
          <a:p>
            <a:pPr lvl="1"/>
            <a:endParaRPr lang="en-US" sz="1600" dirty="0" smtClean="0"/>
          </a:p>
          <a:p>
            <a:pPr lvl="1"/>
            <a:endParaRPr lang="en-US" dirty="0" smtClean="0"/>
          </a:p>
          <a:p>
            <a:pPr lvl="1"/>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containerized plants (especially those that do not have leaves touching the soil), be sure to pull the plant out of the container.  The authors and colleagues have found that while there was no evidence of webbing above the soil surface, the silk tunnels and the caterpillars were found at the interface between the soil and the sides of the container.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Adults are nocturnal and like sheltered areas (such as under vegetation) or on the outside of the containers (especially when these containers are grouped together forming a larger sheltered area).  When the adults are disturbed, their flight is short and irregular or they can drop to the ground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has been noted in the literature that the detection of the eggs is difficult and requires a certain level of expertise and cost which is not always possible.  Sampling of the other life stages is easier and less costly.  </a:t>
            </a:r>
          </a:p>
          <a:p>
            <a:endParaRPr lang="en-US" dirty="0" smtClean="0"/>
          </a:p>
          <a:p>
            <a:r>
              <a:rPr lang="en-US" sz="1200" kern="1200" dirty="0" smtClean="0">
                <a:solidFill>
                  <a:schemeClr val="tx1"/>
                </a:solidFill>
                <a:latin typeface="+mn-lt"/>
                <a:ea typeface="+mn-ea"/>
                <a:cs typeface="+mn-cs"/>
              </a:rPr>
              <a:t>Information 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Bonsignore, Carmelo Peter and Vincenzo Vacante.  2010.  “</a:t>
            </a:r>
            <a:r>
              <a:rPr lang="en-US" sz="1200" i="1" u="none" dirty="0" smtClean="0"/>
              <a:t>Duponchelia fovealis </a:t>
            </a:r>
            <a:r>
              <a:rPr lang="en-US" sz="1200" u="none" dirty="0" smtClean="0"/>
              <a:t>(Zeller). A New</a:t>
            </a:r>
            <a:r>
              <a:rPr lang="en-US" sz="1200" u="none" baseline="0" dirty="0" smtClean="0"/>
              <a:t> </a:t>
            </a:r>
            <a:r>
              <a:rPr lang="en-US" sz="1200" u="none" dirty="0" smtClean="0"/>
              <a:t>Emergency for Strawberries?”.  </a:t>
            </a:r>
            <a:r>
              <a:rPr lang="it-IT" sz="1200" u="none" dirty="0" smtClean="0"/>
              <a:t>Protezione delle colture, pp. 40-43.</a:t>
            </a:r>
            <a:r>
              <a:rPr lang="en-US" sz="1200" u="none"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Guda, C. D. , A. Capizzi, and P. Trematerra.  1988.  “Damages on </a:t>
            </a:r>
            <a:r>
              <a:rPr lang="en-US" sz="1200" i="1" dirty="0" smtClean="0"/>
              <a:t>Eustoma grandiflorum</a:t>
            </a:r>
            <a:r>
              <a:rPr lang="en-US" sz="1200" dirty="0" smtClean="0"/>
              <a:t> (Raf.) Shinn.  Caused by </a:t>
            </a:r>
            <a:r>
              <a:rPr lang="en-US" sz="1200" i="1" dirty="0" smtClean="0"/>
              <a:t>Duponchelia fovealis </a:t>
            </a:r>
            <a:r>
              <a:rPr lang="en-US" sz="1200" dirty="0" smtClean="0"/>
              <a:t>(Zeller)”.  Annali dell’Istituto Sperimentale per la Floricultura. Vol. 19, pp. 3-11.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mn-lt"/>
                <a:ea typeface="+mn-ea"/>
                <a:cs typeface="+mn-cs"/>
              </a:rPr>
              <a:t>Spinosad, Bifenthrin, Fluvalinate, Deltamethrin, Esfenvalerate, Orthene, and Lambda-cyhalothrin are recommended for treatment according to the literature.  In addition, Imidacloprid, Methomyl, Ethoprop, Acephate, Emamectin, Permethrin, Chlorantraniliprole, and Azadirachtin (an extract of Neem Oil) have also been used.  These products are reported to kill the insect with varying degrees of success; however, growers need to confirm registration of the use of these products for their specific crop of concern.  For example, Teflubenzuron is mentioned in the literature but it is not registered for use in Florida and Chlorpyrifos-methyl is also recommended, however, it is restricted in use as a stored grain insecticide in Florida.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Targeted spraying of the plants may be better than broadly spraying the area due to larval behavior (i.e. burrowing into the stem or fruit, forming webbing tunnels between the leaves and the soil, etc.).  Large droplets size is recommended. Contact insecticides are recommended for use before the larvae bore into the stem; after the larvae have bored into the stem however, systemic applications of those chemicals that can be applied through the irrigation water were recommended. Efficacy of contact chemical treatment can also be affected by crop type and the shape of the crop canopy.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 greenhouse setting, the adults can be treated with an aerosol or fog which should be applied at night to take advantage of their nocturnal activity</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should be noted that p</a:t>
            </a:r>
            <a:r>
              <a:rPr lang="en-US" sz="1200" kern="1200" dirty="0" smtClean="0">
                <a:solidFill>
                  <a:schemeClr val="tx1"/>
                </a:solidFill>
                <a:latin typeface="+mn-lt"/>
                <a:ea typeface="+mn-ea"/>
                <a:cs typeface="+mn-cs"/>
              </a:rPr>
              <a:t>esticide targets for this pest are either the larvae or the adults.  In the field or in a greenhouse, the larvae can be treated with a coarse, wet spray targeting the soil surface and base of the plant.  It was recommended to spray contact chemicals in the evening hours.</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Be sure to check with your local county extension agent regarding</a:t>
            </a:r>
            <a:r>
              <a:rPr lang="en-US" sz="1200" b="1" kern="1200" baseline="0" dirty="0" smtClean="0">
                <a:solidFill>
                  <a:schemeClr val="tx1"/>
                </a:solidFill>
                <a:latin typeface="+mn-lt"/>
                <a:ea typeface="+mn-ea"/>
                <a:cs typeface="+mn-cs"/>
              </a:rPr>
              <a:t> any restrictions on use of these pesticides as some may require an applicator’s license!</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t>
            </a:r>
          </a:p>
          <a:p>
            <a:r>
              <a:rPr lang="en-US" sz="2000" u="none" dirty="0" smtClean="0"/>
              <a:t>	Accessed 4/29/2011 -  </a:t>
            </a:r>
          </a:p>
          <a:p>
            <a:pPr lvl="1"/>
            <a:r>
              <a:rPr lang="en-US" sz="1600" u="none" dirty="0" smtClean="0"/>
              <a:t>	http://entnemdept.ufl.edu/pestalert/NPAG_duponchelia_report.pdf .</a:t>
            </a:r>
            <a:r>
              <a:rPr lang="en-US" u="none" dirty="0" smtClean="0"/>
              <a:t>Anonymous. 2005.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Arzone, A., L. Tavella, and A. Alma.  2002.  “Evoluzione dei problemi entomologici delle coltivazioni floricole e florovivaistiche”.  Informatore Fitopatologico, 52: 2, pp. 22-31.</a:t>
            </a:r>
          </a:p>
          <a:p>
            <a:r>
              <a:rPr lang="en-US" u="none" dirty="0" smtClean="0"/>
              <a:t>Bethke, James and Brian Vander Mey. 2010.  Pest Alert:   </a:t>
            </a:r>
            <a:r>
              <a:rPr lang="en-US" i="1" u="none" dirty="0" smtClean="0"/>
              <a:t>Duponchelia fovealis</a:t>
            </a:r>
            <a:r>
              <a:rPr lang="en-US" u="none" dirty="0" smtClean="0"/>
              <a:t>. University of California Cooperative Extension, San Diego.</a:t>
            </a:r>
          </a:p>
          <a:p>
            <a:pPr lvl="1"/>
            <a:r>
              <a:rPr lang="en-US" u="none" dirty="0" smtClean="0"/>
              <a:t>	Accessed 4/29/2011 – </a:t>
            </a:r>
          </a:p>
          <a:p>
            <a:pPr lvl="1"/>
            <a:r>
              <a:rPr lang="en-US" u="none" dirty="0" smtClean="0"/>
              <a:t>	http://cesandiego.ucdavis.edu/files/82188.pdf </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u="none" dirty="0" smtClean="0"/>
              <a:t>Brambila, Julieta and Ian Stocks.  2010.  The European Pepper Moth, </a:t>
            </a:r>
            <a:r>
              <a:rPr lang="en-US" sz="2000" i="1" u="none" dirty="0" smtClean="0"/>
              <a:t>Duponchelia fovealis </a:t>
            </a:r>
            <a:r>
              <a:rPr lang="en-US" sz="2000" u="none" dirty="0" smtClean="0"/>
              <a:t>Zeller (Lepidoptera: Crambidae), a Mediterranean Pest Moth Discovered in Central Florida.  	</a:t>
            </a:r>
          </a:p>
          <a:p>
            <a:r>
              <a:rPr lang="en-US" sz="2000" u="none" dirty="0" smtClean="0"/>
              <a:t>	Accessed 4/29/2011 – </a:t>
            </a:r>
          </a:p>
          <a:p>
            <a:pPr lvl="1"/>
            <a:r>
              <a:rPr lang="en-US" sz="1600" u="none" dirty="0" smtClean="0"/>
              <a:t>	http://www.freshfromflorida.com/pi/pest_alerts/pdf/duponchelia_fovealis.pdf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MacLeod, A. 1996. Summary Pest Risk Assessment: </a:t>
            </a:r>
            <a:r>
              <a:rPr lang="en-US" sz="1200" i="1" u="none" dirty="0" smtClean="0"/>
              <a:t>Duponchelia fovealis</a:t>
            </a:r>
            <a:r>
              <a:rPr lang="en-US" sz="1200" u="none" dirty="0" smtClean="0"/>
              <a:t>. DEFRA (Department for Environment, Food, and Rural Affairs), Central Science Laboratory, Sand Hutton, York, United Kingdom.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2006b.  “</a:t>
            </a:r>
            <a:r>
              <a:rPr lang="en-US" sz="1200" i="1" u="none" dirty="0" smtClean="0"/>
              <a:t>Duponchelia:</a:t>
            </a:r>
            <a:r>
              <a:rPr lang="en-US" sz="1200" u="none" dirty="0" smtClean="0"/>
              <a:t> capitolo</a:t>
            </a:r>
            <a:r>
              <a:rPr lang="en-US" sz="1200" u="none" baseline="0" dirty="0" smtClean="0"/>
              <a:t> secondo</a:t>
            </a:r>
            <a:r>
              <a:rPr lang="en-US" sz="1200" u="none" dirty="0" smtClean="0"/>
              <a:t>”, Colture Protette, No. 4, page 24.</a:t>
            </a:r>
            <a:endParaRPr lang="en-US" u="none" dirty="0" smtClean="0"/>
          </a:p>
          <a:p>
            <a:endParaRPr lang="en-US" u="none" dirty="0" smtClean="0"/>
          </a:p>
          <a:p>
            <a:r>
              <a:rPr lang="en-US" u="none" dirty="0" smtClean="0"/>
              <a:t>Eileen</a:t>
            </a:r>
            <a:r>
              <a:rPr lang="en-US" u="none" baseline="0" dirty="0" smtClean="0"/>
              <a:t> Buss, Department of Entomology and Nematology, University of Florida, personal communication.</a:t>
            </a:r>
          </a:p>
          <a:p>
            <a:r>
              <a:rPr lang="en-US" sz="1200" dirty="0" smtClean="0"/>
              <a:t> </a:t>
            </a:r>
          </a:p>
          <a:p>
            <a:r>
              <a:rPr lang="en-US" sz="1200" dirty="0" smtClean="0"/>
              <a:t>More information on the products mentioned above can be found here:</a:t>
            </a:r>
          </a:p>
          <a:p>
            <a:r>
              <a:rPr lang="en-US" sz="1200" dirty="0" smtClean="0"/>
              <a:t>http://npic.orst.edu/factsheets/biftech.pdf</a:t>
            </a:r>
          </a:p>
          <a:p>
            <a:r>
              <a:rPr lang="en-US" sz="1200" dirty="0" smtClean="0"/>
              <a:t>http://npic.orst.edu/factsheets/Deltatech.pdf</a:t>
            </a:r>
          </a:p>
          <a:p>
            <a:r>
              <a:rPr lang="en-US" sz="1200" dirty="0" smtClean="0"/>
              <a:t>http://npic.orst.edu/factsheets/imidacloprid.pdf</a:t>
            </a:r>
          </a:p>
          <a:p>
            <a:r>
              <a:rPr lang="en-US" sz="1200" dirty="0" smtClean="0"/>
              <a:t>http://npic.orst.edu/factsheets/l_cyhalogen.pdf</a:t>
            </a:r>
          </a:p>
          <a:p>
            <a:r>
              <a:rPr lang="en-US" sz="1200" dirty="0" smtClean="0"/>
              <a:t>http://web.pppmb.cals.cornell.edu/resourceguide/mfs/13spinosad.php</a:t>
            </a:r>
          </a:p>
          <a:p>
            <a:r>
              <a:rPr lang="en-US" sz="1200" dirty="0" smtClean="0"/>
              <a:t>http://state.ceris.purdue.edu/doc/fl/statefl.html</a:t>
            </a:r>
          </a:p>
          <a:p>
            <a:r>
              <a:rPr lang="en-US" u="none" dirty="0" smtClean="0"/>
              <a:t>http://npic.orst.edu/factsheets/pyrethrins.pdf</a:t>
            </a:r>
          </a:p>
          <a:p>
            <a:r>
              <a:rPr lang="en-US" u="none" dirty="0" smtClean="0"/>
              <a:t>http://pmep.cce.cornell.edu/profiles/insect-mite/ddt-famphur/ethoprop/insect-prof-ethoprop.html</a:t>
            </a:r>
          </a:p>
          <a:p>
            <a:r>
              <a:rPr lang="en-US" u="none" dirty="0" smtClean="0"/>
              <a:t>http://epa.gov/oppsrrd1/REDs/factsheets/0028fact.pdf</a:t>
            </a:r>
          </a:p>
          <a:p>
            <a:r>
              <a:rPr lang="en-US" u="none" dirty="0" smtClean="0"/>
              <a:t>http://npic.orst.edu/factsheets/acephatech.pdf</a:t>
            </a:r>
          </a:p>
          <a:p>
            <a:r>
              <a:rPr lang="en-US" u="none" dirty="0" smtClean="0"/>
              <a:t>http://www.epa.gov/opprd001/factsheets/chloran.pdf</a:t>
            </a:r>
          </a:p>
          <a:p>
            <a:r>
              <a:rPr lang="en-US" u="none" dirty="0" smtClean="0"/>
              <a:t>http://pmep.cce.cornell.edu/profiles/insect-mite/mevinphos-propargite/pirimiphos-methyl/insect-prof-actellic.html</a:t>
            </a:r>
          </a:p>
          <a:p>
            <a:r>
              <a:rPr lang="en-US" u="none" dirty="0" smtClean="0"/>
              <a:t>http://npic.orst.edu/factsheets/Permtech.pdf</a:t>
            </a:r>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mn-lt"/>
                <a:ea typeface="+mn-ea"/>
                <a:cs typeface="+mn-cs"/>
              </a:rPr>
              <a:t>Biocontrol agents for the larval stage include Bt (which is a formulation of the toxin produced by </a:t>
            </a:r>
            <a:r>
              <a:rPr lang="en-US" sz="1200" i="1" kern="1200" dirty="0" smtClean="0">
                <a:solidFill>
                  <a:schemeClr val="tx1"/>
                </a:solidFill>
                <a:latin typeface="+mn-lt"/>
                <a:ea typeface="+mn-ea"/>
                <a:cs typeface="+mn-cs"/>
              </a:rPr>
              <a:t>Bacillus thuringiensis</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Heterorhabditis bacteriophora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Steinernema</a:t>
            </a:r>
            <a:r>
              <a:rPr lang="en-US" sz="1200" kern="1200" dirty="0" smtClean="0">
                <a:solidFill>
                  <a:schemeClr val="tx1"/>
                </a:solidFill>
                <a:latin typeface="+mn-lt"/>
                <a:ea typeface="+mn-ea"/>
                <a:cs typeface="+mn-cs"/>
              </a:rPr>
              <a:t> sp. (which are entomopathogenic nematodes), and </a:t>
            </a:r>
            <a:r>
              <a:rPr lang="en-US" sz="1200" i="1" kern="1200" dirty="0" smtClean="0">
                <a:solidFill>
                  <a:schemeClr val="tx1"/>
                </a:solidFill>
                <a:latin typeface="+mn-lt"/>
                <a:ea typeface="+mn-ea"/>
                <a:cs typeface="+mn-cs"/>
              </a:rPr>
              <a:t>Dalotia  coriaria</a:t>
            </a:r>
            <a:r>
              <a:rPr lang="en-US" sz="1200" kern="1200" dirty="0" smtClean="0">
                <a:solidFill>
                  <a:schemeClr val="tx1"/>
                </a:solidFill>
                <a:latin typeface="+mn-lt"/>
                <a:ea typeface="+mn-ea"/>
                <a:cs typeface="+mn-cs"/>
              </a:rPr>
              <a:t> (which is a beetle - though they are may be listed commercially as </a:t>
            </a:r>
            <a:r>
              <a:rPr lang="en-US" sz="1200" i="1" kern="1200" dirty="0" smtClean="0">
                <a:solidFill>
                  <a:schemeClr val="tx1"/>
                </a:solidFill>
                <a:latin typeface="+mn-lt"/>
                <a:ea typeface="+mn-ea"/>
                <a:cs typeface="+mn-cs"/>
              </a:rPr>
              <a:t>Atheta coriaria</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Biocontrol agents for the egg stage includes </a:t>
            </a:r>
            <a:r>
              <a:rPr lang="en-US" sz="1200" i="1" kern="1200" dirty="0" smtClean="0">
                <a:solidFill>
                  <a:schemeClr val="tx1"/>
                </a:solidFill>
                <a:latin typeface="+mn-lt"/>
                <a:ea typeface="+mn-ea"/>
                <a:cs typeface="+mn-cs"/>
              </a:rPr>
              <a:t>Stratiolaelaps scimitus </a:t>
            </a:r>
            <a:r>
              <a:rPr lang="en-US" sz="1200" kern="1200" dirty="0" smtClean="0">
                <a:solidFill>
                  <a:schemeClr val="tx1"/>
                </a:solidFill>
                <a:latin typeface="+mn-lt"/>
                <a:ea typeface="+mn-ea"/>
                <a:cs typeface="+mn-cs"/>
              </a:rPr>
              <a:t>(which is a predatory mite that may be listed commercially as </a:t>
            </a:r>
            <a:r>
              <a:rPr lang="en-US" sz="1200" i="1" kern="1200" dirty="0" smtClean="0">
                <a:solidFill>
                  <a:schemeClr val="tx1"/>
                </a:solidFill>
                <a:latin typeface="+mn-lt"/>
                <a:ea typeface="+mn-ea"/>
                <a:cs typeface="+mn-cs"/>
              </a:rPr>
              <a:t>Hypoaspis miles), Gaeolaelaps aculeifer </a:t>
            </a:r>
            <a:r>
              <a:rPr lang="en-US" sz="1200" kern="1200" dirty="0" smtClean="0">
                <a:solidFill>
                  <a:schemeClr val="tx1"/>
                </a:solidFill>
                <a:latin typeface="+mn-lt"/>
                <a:ea typeface="+mn-ea"/>
                <a:cs typeface="+mn-cs"/>
              </a:rPr>
              <a:t>(also a predatory mite that may be listed commercially as </a:t>
            </a:r>
            <a:r>
              <a:rPr lang="en-US" sz="1200" i="1" kern="1200" dirty="0" smtClean="0">
                <a:solidFill>
                  <a:schemeClr val="tx1"/>
                </a:solidFill>
                <a:latin typeface="+mn-lt"/>
                <a:ea typeface="+mn-ea"/>
                <a:cs typeface="+mn-cs"/>
              </a:rPr>
              <a:t>Hypoaspis aculeifer</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Dalotia  coriaria</a:t>
            </a:r>
            <a:r>
              <a:rPr lang="en-US" sz="1200" kern="1200" dirty="0" smtClean="0">
                <a:solidFill>
                  <a:schemeClr val="tx1"/>
                </a:solidFill>
                <a:latin typeface="+mn-lt"/>
                <a:ea typeface="+mn-ea"/>
                <a:cs typeface="+mn-cs"/>
              </a:rPr>
              <a:t> and three parasitoid wasps, </a:t>
            </a:r>
            <a:r>
              <a:rPr lang="en-US" sz="1200" i="1" kern="1200" dirty="0" smtClean="0">
                <a:solidFill>
                  <a:schemeClr val="tx1"/>
                </a:solidFill>
                <a:latin typeface="+mn-lt"/>
                <a:ea typeface="+mn-ea"/>
                <a:cs typeface="+mn-cs"/>
              </a:rPr>
              <a:t>Trichogramma evanescens, T. cacoeciae</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T. brassicae.</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of these biocontrol agents can be ordered for commercial use.  Application recommendations (and methods) vary so be sure to read the label.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Bt has been noted to be </a:t>
            </a:r>
            <a:r>
              <a:rPr lang="en-US" sz="1200" kern="1200" baseline="0" dirty="0" smtClean="0">
                <a:solidFill>
                  <a:schemeClr val="tx1"/>
                </a:solidFill>
                <a:latin typeface="+mn-lt"/>
                <a:ea typeface="+mn-ea"/>
                <a:cs typeface="+mn-cs"/>
              </a:rPr>
              <a:t>quite effective against the larvae</a:t>
            </a:r>
            <a:r>
              <a:rPr lang="en-US" sz="1200" kern="1200" dirty="0" smtClean="0">
                <a:solidFill>
                  <a:schemeClr val="tx1"/>
                </a:solidFill>
                <a:latin typeface="+mn-lt"/>
                <a:ea typeface="+mn-ea"/>
                <a:cs typeface="+mn-cs"/>
              </a:rPr>
              <a:t> if the spores of the bacterium are used in spray formulations (and thus ingested by the larvae).</a:t>
            </a:r>
            <a:r>
              <a:rPr lang="en-US" sz="1200" kern="1200" baseline="0" dirty="0" smtClean="0">
                <a:solidFill>
                  <a:schemeClr val="tx1"/>
                </a:solidFill>
                <a:latin typeface="+mn-lt"/>
                <a:ea typeface="+mn-ea"/>
                <a:cs typeface="+mn-cs"/>
              </a:rPr>
              <a:t>  To aid in its effectiveness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the </a:t>
            </a:r>
            <a:r>
              <a:rPr lang="en-US" sz="1200" kern="1200" dirty="0" smtClean="0">
                <a:solidFill>
                  <a:schemeClr val="tx1"/>
                </a:solidFill>
                <a:latin typeface="+mn-lt"/>
                <a:ea typeface="+mn-ea"/>
                <a:cs typeface="+mn-cs"/>
              </a:rPr>
              <a:t>plants should not be in close proximity to each other and</a:t>
            </a:r>
            <a:r>
              <a:rPr lang="en-US" sz="1200" kern="1200" baseline="0" dirty="0" smtClean="0">
                <a:solidFill>
                  <a:schemeClr val="tx1"/>
                </a:solidFill>
                <a:latin typeface="+mn-lt"/>
                <a:ea typeface="+mn-ea"/>
                <a:cs typeface="+mn-cs"/>
              </a:rPr>
              <a:t> the spray must be targeted.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predatory mites listed above are soil dwellers that also beneficially feed on fungal mites, nematodes, pupae of thrips and leaf miners, and sciarid larvae. The mites are shipped as adults and are shaken from the container onto moistened soil to inoculate it.  In a greenhouse setting, they can move between potted plants, but it is best to treat every other plant pot.  They will maintain a population as long as there is food to be had.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experimental trials, </a:t>
            </a:r>
            <a:r>
              <a:rPr lang="en-US" sz="1200" i="1" kern="1200" dirty="0" smtClean="0">
                <a:solidFill>
                  <a:schemeClr val="tx1"/>
                </a:solidFill>
                <a:latin typeface="+mn-lt"/>
                <a:ea typeface="+mn-ea"/>
                <a:cs typeface="+mn-cs"/>
              </a:rPr>
              <a:t>H. miles </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Stratiolaelaps scimitus</a:t>
            </a:r>
            <a:r>
              <a:rPr lang="en-US" sz="1200" kern="1200" dirty="0" smtClean="0">
                <a:solidFill>
                  <a:schemeClr val="tx1"/>
                </a:solidFill>
                <a:latin typeface="+mn-lt"/>
                <a:ea typeface="+mn-ea"/>
                <a:cs typeface="+mn-cs"/>
              </a:rPr>
              <a:t>) had a preference for the upper soil layer compared to the deeper location of </a:t>
            </a:r>
            <a:r>
              <a:rPr lang="en-US" sz="1200" i="1" kern="1200" dirty="0" smtClean="0">
                <a:solidFill>
                  <a:schemeClr val="tx1"/>
                </a:solidFill>
                <a:latin typeface="+mn-lt"/>
                <a:ea typeface="+mn-ea"/>
                <a:cs typeface="+mn-cs"/>
              </a:rPr>
              <a:t>H. aculeifer </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Gaeolaelaps aculeifer</a:t>
            </a:r>
            <a:r>
              <a:rPr lang="en-US" sz="1200" kern="120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Also,</a:t>
            </a:r>
            <a:r>
              <a:rPr lang="en-US" sz="1200" i="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H. miles </a:t>
            </a:r>
            <a:r>
              <a:rPr lang="en-US" sz="1200" i="0" kern="1200" baseline="0" dirty="0" smtClean="0">
                <a:solidFill>
                  <a:schemeClr val="tx1"/>
                </a:solidFill>
                <a:latin typeface="+mn-lt"/>
                <a:ea typeface="+mn-ea"/>
                <a:cs typeface="+mn-cs"/>
              </a:rPr>
              <a:t>more efficiently controlled </a:t>
            </a:r>
            <a:r>
              <a:rPr lang="en-US" sz="1200" i="1" kern="1200" baseline="0" dirty="0" smtClean="0">
                <a:solidFill>
                  <a:schemeClr val="tx1"/>
                </a:solidFill>
                <a:latin typeface="+mn-lt"/>
                <a:ea typeface="+mn-ea"/>
                <a:cs typeface="+mn-cs"/>
              </a:rPr>
              <a:t>D. fovealis </a:t>
            </a:r>
            <a:r>
              <a:rPr lang="en-US" sz="1200" i="0" kern="1200" baseline="0" dirty="0" smtClean="0">
                <a:solidFill>
                  <a:schemeClr val="tx1"/>
                </a:solidFill>
                <a:latin typeface="+mn-lt"/>
                <a:ea typeface="+mn-ea"/>
                <a:cs typeface="+mn-cs"/>
              </a:rPr>
              <a:t>than </a:t>
            </a:r>
            <a:r>
              <a:rPr lang="en-US" sz="1200" i="1" kern="1200" baseline="0" dirty="0" smtClean="0">
                <a:solidFill>
                  <a:schemeClr val="tx1"/>
                </a:solidFill>
                <a:latin typeface="+mn-lt"/>
                <a:ea typeface="+mn-ea"/>
                <a:cs typeface="+mn-cs"/>
              </a:rPr>
              <a:t>H. aculeifer.</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Entomopathogenic nematodes (such as </a:t>
            </a:r>
            <a:r>
              <a:rPr lang="en-US" sz="1200" i="1" kern="1200" dirty="0" smtClean="0">
                <a:solidFill>
                  <a:schemeClr val="tx1"/>
                </a:solidFill>
                <a:latin typeface="+mn-lt"/>
                <a:ea typeface="+mn-ea"/>
                <a:cs typeface="+mn-cs"/>
              </a:rPr>
              <a:t>Heterorhabditis bacteriophora  </a:t>
            </a:r>
            <a:r>
              <a:rPr lang="en-US" sz="1200" i="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Steinemena carpocapsae</a:t>
            </a:r>
            <a:r>
              <a:rPr lang="en-US" sz="1200" kern="1200" dirty="0" smtClean="0">
                <a:solidFill>
                  <a:schemeClr val="tx1"/>
                </a:solidFill>
                <a:latin typeface="+mn-lt"/>
                <a:ea typeface="+mn-ea"/>
                <a:cs typeface="+mn-cs"/>
              </a:rPr>
              <a:t>) were reported to be useful biocontrol in conditions of high humidity and because they could locate concealed larvae. The nematodes can be applied as a liquid mixture (mixed with water) and sprayed on the soil, but can be expensive compared to other biocontrol</a:t>
            </a:r>
            <a:r>
              <a:rPr lang="en-US" sz="1200" kern="1200" baseline="0" dirty="0" smtClean="0">
                <a:solidFill>
                  <a:schemeClr val="tx1"/>
                </a:solidFill>
                <a:latin typeface="+mn-lt"/>
                <a:ea typeface="+mn-ea"/>
                <a:cs typeface="+mn-cs"/>
              </a:rPr>
              <a:t> agents</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beetle </a:t>
            </a:r>
            <a:r>
              <a:rPr lang="en-US" sz="1200" i="1" kern="1200" dirty="0" smtClean="0">
                <a:solidFill>
                  <a:schemeClr val="tx1"/>
                </a:solidFill>
                <a:latin typeface="+mn-lt"/>
                <a:ea typeface="+mn-ea"/>
                <a:cs typeface="+mn-cs"/>
              </a:rPr>
              <a:t>Dalotia coriaria </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Atheta coriaria</a:t>
            </a:r>
            <a:r>
              <a:rPr lang="en-US" sz="1200" kern="1200" dirty="0" smtClean="0">
                <a:solidFill>
                  <a:schemeClr val="tx1"/>
                </a:solidFill>
                <a:latin typeface="+mn-lt"/>
                <a:ea typeface="+mn-ea"/>
                <a:cs typeface="+mn-cs"/>
              </a:rPr>
              <a:t>) is also a soil dweller that is effective against eggs and first instar larvae, but not older larvae.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It also feeds on larvae of Diptera and thrips pupae which may make it a good biocontrol agent for multiple pests (though they control for different pests than </a:t>
            </a:r>
            <a:r>
              <a:rPr lang="en-US" sz="1200" i="1" kern="1200" dirty="0" smtClean="0">
                <a:solidFill>
                  <a:schemeClr val="tx1"/>
                </a:solidFill>
                <a:latin typeface="+mn-lt"/>
                <a:ea typeface="+mn-ea"/>
                <a:cs typeface="+mn-cs"/>
              </a:rPr>
              <a:t>H.</a:t>
            </a:r>
            <a:r>
              <a:rPr lang="en-US" sz="1200" i="1" kern="1200" baseline="0" dirty="0" smtClean="0">
                <a:solidFill>
                  <a:schemeClr val="tx1"/>
                </a:solidFill>
                <a:latin typeface="+mn-lt"/>
                <a:ea typeface="+mn-ea"/>
                <a:cs typeface="+mn-cs"/>
              </a:rPr>
              <a:t> miles</a:t>
            </a:r>
            <a:r>
              <a:rPr lang="en-US" sz="1200" kern="1200" baseline="0" dirty="0" smtClean="0">
                <a:solidFill>
                  <a:schemeClr val="tx1"/>
                </a:solidFill>
                <a:latin typeface="+mn-lt"/>
                <a:ea typeface="+mn-ea"/>
                <a:cs typeface="+mn-cs"/>
              </a:rPr>
              <a:t> or </a:t>
            </a:r>
            <a:r>
              <a:rPr lang="en-US" sz="1200" i="1" kern="1200" baseline="0" dirty="0" smtClean="0">
                <a:solidFill>
                  <a:schemeClr val="tx1"/>
                </a:solidFill>
                <a:latin typeface="+mn-lt"/>
                <a:ea typeface="+mn-ea"/>
                <a:cs typeface="+mn-cs"/>
              </a:rPr>
              <a:t>H. aculeifer</a:t>
            </a:r>
            <a:r>
              <a:rPr lang="en-US" sz="1200" kern="1200" dirty="0" smtClean="0">
                <a:solidFill>
                  <a:schemeClr val="tx1"/>
                </a:solidFill>
                <a:latin typeface="+mn-lt"/>
                <a:ea typeface="+mn-ea"/>
                <a:cs typeface="+mn-cs"/>
              </a:rPr>
              <a:t>).  Unfortunately, it may also feed on beneficial species as well.  The adults come in a tube that you shake over the soil.  Density of the beetle release depends on the infestation rate.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species wasps mentioned above (</a:t>
            </a:r>
            <a:r>
              <a:rPr lang="en-US" sz="1200" i="1" kern="1200" dirty="0" smtClean="0">
                <a:solidFill>
                  <a:schemeClr val="tx1"/>
                </a:solidFill>
                <a:latin typeface="+mn-lt"/>
                <a:ea typeface="+mn-ea"/>
                <a:cs typeface="+mn-cs"/>
              </a:rPr>
              <a:t>Trichogramma evanescens, T. brassicae,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T. cacoeciae</a:t>
            </a:r>
            <a:r>
              <a:rPr lang="en-US" sz="1200" kern="1200" dirty="0" smtClean="0">
                <a:solidFill>
                  <a:schemeClr val="tx1"/>
                </a:solidFill>
                <a:latin typeface="+mn-lt"/>
                <a:ea typeface="+mn-ea"/>
                <a:cs typeface="+mn-cs"/>
              </a:rPr>
              <a:t>) parasitize the eggs </a:t>
            </a:r>
            <a:r>
              <a:rPr lang="en-US" sz="1200" i="1" kern="1200" dirty="0" smtClean="0">
                <a:solidFill>
                  <a:schemeClr val="tx1"/>
                </a:solidFill>
                <a:latin typeface="+mn-lt"/>
                <a:ea typeface="+mn-ea"/>
                <a:cs typeface="+mn-cs"/>
              </a:rPr>
              <a:t>of D. fovealis</a:t>
            </a:r>
            <a:r>
              <a:rPr lang="en-US" sz="1200" kern="1200" dirty="0" smtClean="0">
                <a:solidFill>
                  <a:schemeClr val="tx1"/>
                </a:solidFill>
                <a:latin typeface="+mn-lt"/>
                <a:ea typeface="+mn-ea"/>
                <a:cs typeface="+mn-cs"/>
              </a:rPr>
              <a:t>.  According to one study, there was a high parasitism rate that resulted in 100% hatch rate of the parasitoids from the moth eggs.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t>
            </a:r>
          </a:p>
          <a:p>
            <a:r>
              <a:rPr lang="en-US" sz="2000" u="none" dirty="0" smtClean="0"/>
              <a:t>	Accessed 4/29/2011 -  </a:t>
            </a:r>
          </a:p>
          <a:p>
            <a:pPr lvl="1"/>
            <a:r>
              <a:rPr lang="en-US" sz="1600" u="none" dirty="0" smtClean="0"/>
              <a:t>	http://entnemdept.ufl.edu/pestalert/NPAG_duponchelia_report.pdf .</a:t>
            </a:r>
            <a:r>
              <a:rPr lang="en-US" u="none" dirty="0" smtClean="0"/>
              <a:t>Anonymous. 2005.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r>
              <a:rPr lang="en-US" u="none" dirty="0" smtClean="0"/>
              <a:t>Bethke, James and Brian Vander Mey. 2010.  Pest Alert:   </a:t>
            </a:r>
            <a:r>
              <a:rPr lang="en-US" i="1" u="none" dirty="0" smtClean="0"/>
              <a:t>Duponchelia fovealis</a:t>
            </a:r>
            <a:r>
              <a:rPr lang="en-US" u="none" dirty="0" smtClean="0"/>
              <a:t>. University of California Cooperative Extension, San Diego.go.  </a:t>
            </a:r>
          </a:p>
          <a:p>
            <a:pPr lvl="1"/>
            <a:r>
              <a:rPr lang="en-US" u="none" dirty="0" smtClean="0"/>
              <a:t>	Accessed 4/29/2011 – </a:t>
            </a:r>
          </a:p>
          <a:p>
            <a:pPr lvl="1"/>
            <a:r>
              <a:rPr lang="en-US" u="none" dirty="0" smtClean="0"/>
              <a:t>	http://cesandiego.ucdavis.edu/files/82188.pdf </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u="none" dirty="0" smtClean="0"/>
              <a:t>Brambila, Julieta and Ian Stocks.  2010.</a:t>
            </a:r>
            <a:r>
              <a:rPr lang="en-US" u="none" baseline="0" dirty="0" smtClean="0"/>
              <a:t>  </a:t>
            </a:r>
            <a:r>
              <a:rPr lang="en-US" u="none" dirty="0" smtClean="0"/>
              <a:t>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u="none" dirty="0" smtClean="0"/>
              <a:t>Jackel, Barbara, Birgit Kummer, and Monika Kurhais.  1996.  “Biological Control of </a:t>
            </a:r>
            <a:r>
              <a:rPr lang="en-US" i="1" u="none" dirty="0" smtClean="0"/>
              <a:t>Duponchelia fovealis</a:t>
            </a:r>
            <a:r>
              <a:rPr lang="en-US" u="none" dirty="0" smtClean="0"/>
              <a:t> Zeller</a:t>
            </a:r>
            <a:r>
              <a:rPr lang="en-US" u="none" baseline="0" dirty="0" smtClean="0"/>
              <a:t> (Lepidoptera, Pyralidae)”.  Mitteilungen aus der Biologishen fur Land und Forstwirtschaft.  Vol. 321. p. 483.</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MacLeod, A. 1996. Summary Pest Risk Assessment: </a:t>
            </a:r>
            <a:r>
              <a:rPr lang="en-US" sz="1200" i="1" u="none" dirty="0" smtClean="0"/>
              <a:t>Duponchelia fovealis</a:t>
            </a:r>
            <a:r>
              <a:rPr lang="en-US" sz="1200" u="none" dirty="0" smtClean="0"/>
              <a:t>. DEFRA (Department for Environment, Food, and Rural Affairs), Central Science Laboratory, Sand Hutton, York, United Kingdom.</a:t>
            </a:r>
          </a:p>
          <a:p>
            <a:r>
              <a:rPr lang="en-US" u="none" dirty="0" smtClean="0"/>
              <a:t>Messelink, G. and W. Van Wensveen.  2003.  “Biocontrol of </a:t>
            </a:r>
            <a:r>
              <a:rPr lang="en-US" i="1" u="none" dirty="0" smtClean="0"/>
              <a:t>Duponchelia fovealis </a:t>
            </a:r>
            <a:r>
              <a:rPr lang="en-US" u="none" dirty="0" smtClean="0"/>
              <a:t>(Lepidoptera: Pyralidae) with Soil-Dwelling Predators in Potted Plants”.  Communications in Agriculture and Applied Biological Sciences, Ghent University, 68(4a), pp. 159-165.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2006b.  “</a:t>
            </a:r>
            <a:r>
              <a:rPr lang="en-US" sz="1200" i="1" u="none" dirty="0" smtClean="0"/>
              <a:t>Duponchelia:</a:t>
            </a:r>
            <a:r>
              <a:rPr lang="en-US" sz="1200" u="none" dirty="0" smtClean="0"/>
              <a:t> capitolo</a:t>
            </a:r>
            <a:r>
              <a:rPr lang="en-US" sz="1200" u="none" baseline="0" dirty="0" smtClean="0"/>
              <a:t> secondo</a:t>
            </a:r>
            <a:r>
              <a:rPr lang="en-US" sz="1200" u="none" dirty="0" smtClean="0"/>
              <a:t>”, Colture Protette, No. 4, page 24.</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Zandigiacimo, Pietro and Filippo Michele Buian.  2007.  “</a:t>
            </a:r>
            <a:r>
              <a:rPr lang="en-US" sz="1200" i="1" u="none" dirty="0" smtClean="0"/>
              <a:t>Duponchelia fovealis</a:t>
            </a:r>
            <a:r>
              <a:rPr lang="en-US" sz="1200" u="none" dirty="0" smtClean="0"/>
              <a:t>: Un Lepidopterro Crambide Dannoso alle Colture Floricole”. Notiziario ERSA, 20 (2), pp. 3-5.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Zimmermann, Olaf.  2004.  “Use of </a:t>
            </a:r>
            <a:r>
              <a:rPr lang="en-US" sz="1200" i="1" u="none" dirty="0" smtClean="0"/>
              <a:t>Trichogramma</a:t>
            </a:r>
            <a:r>
              <a:rPr lang="en-US" sz="1200" u="none" dirty="0" smtClean="0"/>
              <a:t> wasps in Germany; Present Status of Research and Commercial Application of Egg Parasitoids Against Lepidopterous Pests for Crop”  Gesunde Pflanzen 56 (6), pp. 157-166.</a:t>
            </a:r>
          </a:p>
          <a:p>
            <a:endParaRPr lang="en-US" sz="1200" u="none" kern="1200" dirty="0" smtClean="0">
              <a:solidFill>
                <a:schemeClr val="tx1"/>
              </a:solidFill>
              <a:latin typeface="+mn-lt"/>
              <a:ea typeface="+mn-ea"/>
              <a:cs typeface="+mn-cs"/>
            </a:endParaRPr>
          </a:p>
          <a:p>
            <a:r>
              <a:rPr lang="en-US" sz="1200" u="none" kern="1200" dirty="0" smtClean="0">
                <a:solidFill>
                  <a:schemeClr val="tx1"/>
                </a:solidFill>
                <a:latin typeface="+mn-lt"/>
                <a:ea typeface="+mn-ea"/>
                <a:cs typeface="+mn-cs"/>
              </a:rPr>
              <a:t>http://www.bt.ucsd.edu/what_is_bt.html</a:t>
            </a:r>
          </a:p>
          <a:p>
            <a:r>
              <a:rPr lang="en-US" sz="1200" u="none" kern="1200" dirty="0" smtClean="0">
                <a:solidFill>
                  <a:schemeClr val="tx1"/>
                </a:solidFill>
                <a:latin typeface="+mn-lt"/>
                <a:ea typeface="+mn-ea"/>
                <a:cs typeface="+mn-cs"/>
              </a:rPr>
              <a:t>http://www.foodsafetynetwork.ca/aspx/public/publication_detail.aspx?id=44</a:t>
            </a:r>
          </a:p>
          <a:p>
            <a:r>
              <a:rPr lang="en-US" sz="1200" u="none" kern="1200" dirty="0" smtClean="0">
                <a:solidFill>
                  <a:schemeClr val="tx1"/>
                </a:solidFill>
                <a:latin typeface="+mn-lt"/>
                <a:ea typeface="+mn-ea"/>
                <a:cs typeface="+mn-cs"/>
              </a:rPr>
              <a:t>http://www.biconet.com/biocontrol/hypoaspis.html</a:t>
            </a:r>
          </a:p>
          <a:p>
            <a:r>
              <a:rPr lang="en-US" sz="1200" u="none" kern="1200" dirty="0" smtClean="0">
                <a:solidFill>
                  <a:schemeClr val="tx1"/>
                </a:solidFill>
                <a:latin typeface="+mn-lt"/>
                <a:ea typeface="+mn-ea"/>
                <a:cs typeface="+mn-cs"/>
              </a:rPr>
              <a:t>http://www.biconet.com/biocontrol/nemap.html</a:t>
            </a:r>
          </a:p>
          <a:p>
            <a:r>
              <a:rPr lang="en-US" sz="1200" u="none" kern="1200" dirty="0" smtClean="0">
                <a:solidFill>
                  <a:schemeClr val="tx1"/>
                </a:solidFill>
                <a:latin typeface="+mn-lt"/>
                <a:ea typeface="+mn-ea"/>
                <a:cs typeface="+mn-cs"/>
              </a:rPr>
              <a:t>http://www.ipm.uconn.edu/ipm/greenhs/htms/biocontrol_fungusgnats.htm</a:t>
            </a:r>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latin typeface="+mn-lt"/>
                <a:ea typeface="+mn-ea"/>
                <a:cs typeface="+mn-cs"/>
              </a:rPr>
              <a:t>Because this pest</a:t>
            </a:r>
            <a:r>
              <a:rPr lang="en-US" sz="1200" kern="1200" baseline="0" dirty="0" smtClean="0">
                <a:solidFill>
                  <a:schemeClr val="tx1"/>
                </a:solidFill>
                <a:latin typeface="+mn-lt"/>
                <a:ea typeface="+mn-ea"/>
                <a:cs typeface="+mn-cs"/>
              </a:rPr>
              <a:t> feeds on plant detritus and debris, c</a:t>
            </a:r>
            <a:r>
              <a:rPr lang="en-US" sz="1200" kern="1200" dirty="0" smtClean="0">
                <a:solidFill>
                  <a:schemeClr val="tx1"/>
                </a:solidFill>
                <a:latin typeface="+mn-lt"/>
                <a:ea typeface="+mn-ea"/>
                <a:cs typeface="+mn-cs"/>
              </a:rPr>
              <a:t>ultural control includes removal of plant material refuse and weeds from in and around production areas.  In addition, because this pest prefers humid, moist microhabitats,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removal of the lower leaves of the plant that come into contact with the soil could help. In addition, the use of drier growth medium can control their populations as they like it humid and wet. </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Population levels</a:t>
            </a:r>
            <a:r>
              <a:rPr lang="en-US" sz="1200" kern="1200" baseline="0" dirty="0" smtClean="0">
                <a:solidFill>
                  <a:schemeClr val="tx1"/>
                </a:solidFill>
                <a:latin typeface="+mn-lt"/>
                <a:ea typeface="+mn-ea"/>
                <a:cs typeface="+mn-cs"/>
              </a:rPr>
              <a:t> of the b</a:t>
            </a:r>
            <a:r>
              <a:rPr lang="en-US" sz="1200" kern="1200" dirty="0" smtClean="0">
                <a:solidFill>
                  <a:schemeClr val="tx1"/>
                </a:solidFill>
                <a:latin typeface="+mn-lt"/>
                <a:ea typeface="+mn-ea"/>
                <a:cs typeface="+mn-cs"/>
              </a:rPr>
              <a:t>iocontrol agents such as the mites and the beetle (discussed previously) are also affected by growth medium (because they live in the soil).</a:t>
            </a:r>
            <a:r>
              <a:rPr lang="en-US" sz="1200" kern="1200" baseline="0" dirty="0" smtClean="0">
                <a:solidFill>
                  <a:schemeClr val="tx1"/>
                </a:solidFill>
                <a:latin typeface="+mn-lt"/>
                <a:ea typeface="+mn-ea"/>
                <a:cs typeface="+mn-cs"/>
              </a:rPr>
              <a:t>  For example, i</a:t>
            </a:r>
            <a:r>
              <a:rPr lang="en-US" sz="1200" kern="1200" dirty="0" smtClean="0">
                <a:solidFill>
                  <a:schemeClr val="tx1"/>
                </a:solidFill>
                <a:latin typeface="+mn-lt"/>
                <a:ea typeface="+mn-ea"/>
                <a:cs typeface="+mn-cs"/>
              </a:rPr>
              <a:t>n a</a:t>
            </a:r>
            <a:r>
              <a:rPr lang="en-US" sz="1200" kern="1200" baseline="0" dirty="0" smtClean="0">
                <a:solidFill>
                  <a:schemeClr val="tx1"/>
                </a:solidFill>
                <a:latin typeface="+mn-lt"/>
                <a:ea typeface="+mn-ea"/>
                <a:cs typeface="+mn-cs"/>
              </a:rPr>
              <a:t> study by Blok and Messelink, it was found that mixing organic materials with a higher degradation rate (i.e. composts or wood fiber) versus organic material with a lower degradation rate (i.e. peat and coir) into the soil significantly helped maintain a healthy population of the biocontrol agent </a:t>
            </a:r>
            <a:r>
              <a:rPr lang="en-US" sz="1200" i="1" kern="1200" baseline="0" dirty="0" smtClean="0">
                <a:solidFill>
                  <a:schemeClr val="tx1"/>
                </a:solidFill>
                <a:latin typeface="+mn-lt"/>
                <a:ea typeface="+mn-ea"/>
                <a:cs typeface="+mn-cs"/>
              </a:rPr>
              <a:t>Hypoaspis miles</a:t>
            </a:r>
            <a:r>
              <a:rPr lang="en-US" sz="1200" kern="1200" baseline="0" dirty="0" smtClean="0">
                <a:solidFill>
                  <a:schemeClr val="tx1"/>
                </a:solidFill>
                <a:latin typeface="+mn-lt"/>
                <a:ea typeface="+mn-ea"/>
                <a:cs typeface="+mn-cs"/>
              </a:rPr>
              <a:t>.  The higher degradation rate helped maintain a soil microarthropod population which in turn allowed the mite population to be stable thus increasing the effectiveness of using them as biocontrol agents of </a:t>
            </a:r>
            <a:r>
              <a:rPr lang="en-US" sz="1200" i="1" kern="1200" baseline="0" dirty="0" smtClean="0">
                <a:solidFill>
                  <a:schemeClr val="tx1"/>
                </a:solidFill>
                <a:latin typeface="+mn-lt"/>
                <a:ea typeface="+mn-ea"/>
                <a:cs typeface="+mn-cs"/>
              </a:rPr>
              <a:t>Duponchelia fovealis</a:t>
            </a:r>
            <a:r>
              <a:rPr lang="en-US" sz="1200" kern="1200" baseline="0" dirty="0" smtClean="0">
                <a:solidFill>
                  <a:schemeClr val="tx1"/>
                </a:solidFill>
                <a:latin typeface="+mn-lt"/>
                <a:ea typeface="+mn-ea"/>
                <a:cs typeface="+mn-cs"/>
              </a:rPr>
              <a:t>.  However, this type of soil mixture seems to work well only for growing plants with a short cultivation period.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in a greenhouse setting, installing insect</a:t>
            </a:r>
            <a:r>
              <a:rPr lang="en-US" baseline="0" dirty="0" smtClean="0"/>
              <a:t> nets is necessary for the control of not only this pest, but others.</a:t>
            </a:r>
          </a:p>
          <a:p>
            <a:endParaRPr lang="en-US" dirty="0" smtClean="0"/>
          </a:p>
          <a:p>
            <a:r>
              <a:rPr lang="en-US" dirty="0" smtClean="0"/>
              <a:t>Lastly, searching</a:t>
            </a:r>
            <a:r>
              <a:rPr lang="en-US" baseline="0" dirty="0" smtClean="0"/>
              <a:t> for the pupae during the winter months (before the adults fly) may be applicable in certain climates.</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r>
              <a:rPr lang="en-US" sz="2000" u="none" dirty="0" smtClean="0"/>
              <a:t>Blok, C. and G.J. Messelink.  2007.  Improving Control of </a:t>
            </a:r>
            <a:r>
              <a:rPr lang="en-US" sz="2000" i="1" u="none" dirty="0" smtClean="0"/>
              <a:t>Duponchelia fovealis</a:t>
            </a:r>
            <a:r>
              <a:rPr lang="en-US" sz="2000" u="none" dirty="0" smtClean="0"/>
              <a:t> (Lepidoptera: Pyralidae) by Rooting Media Related Strategies.  ISHS Acta Horticulturae 819: International Symposium on Growing Media.  	</a:t>
            </a:r>
          </a:p>
          <a:p>
            <a:r>
              <a:rPr lang="en-US" sz="2000" u="none" dirty="0" smtClean="0"/>
              <a:t>	Accessed 4/29/2011 – </a:t>
            </a:r>
          </a:p>
          <a:p>
            <a:pPr lvl="1"/>
            <a:r>
              <a:rPr lang="en-US" sz="1600" u="none" dirty="0" smtClean="0"/>
              <a:t>	http://www.actahort.org/books/819/819_21.htm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2006b.  “</a:t>
            </a:r>
            <a:r>
              <a:rPr lang="en-US" sz="1200" i="1" u="none" dirty="0" smtClean="0"/>
              <a:t>Duponchelia:</a:t>
            </a:r>
            <a:r>
              <a:rPr lang="en-US" sz="1200" u="none" dirty="0" smtClean="0"/>
              <a:t> capitolo</a:t>
            </a:r>
            <a:r>
              <a:rPr lang="en-US" sz="1200" u="none" baseline="0" dirty="0" smtClean="0"/>
              <a:t> secondo</a:t>
            </a:r>
            <a:r>
              <a:rPr lang="en-US" sz="1200" u="none" dirty="0" smtClean="0"/>
              <a:t>”, Colture Protette, No. 4, page 24.</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Zandigiacimo, Pietro and Filippo Michele Buian.  2007.  “</a:t>
            </a:r>
            <a:r>
              <a:rPr lang="en-US" sz="1200" i="1" u="none" dirty="0" smtClean="0"/>
              <a:t>Duponchelia fovealis</a:t>
            </a:r>
            <a:r>
              <a:rPr lang="en-US" sz="1200" u="none" dirty="0" smtClean="0"/>
              <a:t>: Un Lepidopterro Crambide Dannoso alle Colture Floricole”. Notiziario ERSA, 20 (2), pp. 3-5. </a:t>
            </a:r>
          </a:p>
          <a:p>
            <a:r>
              <a:rPr lang="en-US" u="sng" dirty="0" smtClean="0"/>
              <a:t> </a:t>
            </a:r>
          </a:p>
        </p:txBody>
      </p:sp>
      <p:sp>
        <p:nvSpPr>
          <p:cNvPr id="4" name="Slide Number Placeholder 3"/>
          <p:cNvSpPr>
            <a:spLocks noGrp="1"/>
          </p:cNvSpPr>
          <p:nvPr>
            <p:ph type="sldNum" sz="quarter" idx="10"/>
          </p:nvPr>
        </p:nvSpPr>
        <p:spPr/>
        <p:txBody>
          <a:bodyPr/>
          <a:lstStyle/>
          <a:p>
            <a:fld id="{5CCA90EC-84E6-4F64-9E23-D2D711A03EA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moths are similar in appearance to adult </a:t>
            </a:r>
            <a:r>
              <a:rPr lang="en-US" i="1" dirty="0" smtClean="0"/>
              <a:t>Duponchelia fovealis </a:t>
            </a:r>
            <a:r>
              <a:rPr lang="en-US" dirty="0" smtClean="0"/>
              <a:t>and are fairly common (though if you use a pheromone lure to capture</a:t>
            </a:r>
            <a:r>
              <a:rPr lang="en-US" baseline="0" dirty="0" smtClean="0"/>
              <a:t> the adults, you should pretty much get only </a:t>
            </a:r>
            <a:r>
              <a:rPr lang="en-US" i="1" baseline="0" dirty="0" smtClean="0"/>
              <a:t>D.fovealis)</a:t>
            </a:r>
            <a:r>
              <a:rPr lang="en-US" dirty="0" smtClean="0"/>
              <a:t>.  They include: </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bg1"/>
                </a:solidFill>
              </a:rPr>
              <a:t>Hydriris ornatalis – </a:t>
            </a:r>
            <a:r>
              <a:rPr lang="en-US" i="0" dirty="0" smtClean="0">
                <a:solidFill>
                  <a:schemeClr val="bg1"/>
                </a:solidFill>
              </a:rPr>
              <a:t>the ornate hydriris moth</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bg1"/>
                </a:solidFill>
              </a:rPr>
              <a:t>Niphograpta albiguttalis – </a:t>
            </a:r>
            <a:r>
              <a:rPr lang="en-US" i="0" dirty="0" smtClean="0">
                <a:solidFill>
                  <a:schemeClr val="bg1"/>
                </a:solidFill>
              </a:rPr>
              <a:t>the water hyacinth moth</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bg1"/>
                </a:solidFill>
              </a:rPr>
              <a:t>Udea rubigalis </a:t>
            </a:r>
            <a:r>
              <a:rPr lang="en-US" i="0" dirty="0" smtClean="0">
                <a:solidFill>
                  <a:schemeClr val="bg1"/>
                </a:solidFill>
              </a:rPr>
              <a:t> - the celery leaftier moth</a:t>
            </a:r>
            <a:endParaRPr lang="en-US" i="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bg1"/>
                </a:solidFill>
              </a:rPr>
              <a:t>Parapoynx obscuralis </a:t>
            </a:r>
            <a:r>
              <a:rPr lang="en-US" i="0" dirty="0" smtClean="0">
                <a:solidFill>
                  <a:schemeClr val="bg1"/>
                </a:solidFill>
              </a:rPr>
              <a:t>– the obscure pondweed</a:t>
            </a:r>
            <a:r>
              <a:rPr lang="en-US" i="0" baseline="0" dirty="0" smtClean="0">
                <a:solidFill>
                  <a:schemeClr val="bg1"/>
                </a:solidFill>
              </a:rPr>
              <a:t> moth</a:t>
            </a:r>
            <a:endParaRPr lang="en-US" i="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bg1"/>
                </a:solidFill>
              </a:rPr>
              <a:t>Penestola bufalis </a:t>
            </a:r>
            <a:r>
              <a:rPr lang="en-US" i="0" dirty="0" smtClean="0">
                <a:solidFill>
                  <a:schemeClr val="bg1"/>
                </a:solidFill>
              </a:rPr>
              <a:t>– the black penestola moth</a:t>
            </a:r>
            <a:endParaRPr lang="en-US" i="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bg1"/>
                </a:solidFill>
              </a:rPr>
              <a:t>Penestola simplicialis </a:t>
            </a:r>
            <a:r>
              <a:rPr lang="en-US" i="0" dirty="0" smtClean="0">
                <a:solidFill>
                  <a:schemeClr val="bg1"/>
                </a:solidFill>
              </a:rPr>
              <a:t> which doesn’t have a common name.</a:t>
            </a:r>
            <a:endParaRPr lang="en-US" i="1" dirty="0" smtClean="0">
              <a:solidFill>
                <a:schemeClr val="bg1"/>
              </a:solidFill>
            </a:endParaRPr>
          </a:p>
          <a:p>
            <a:endParaRPr lang="en-US"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partnership with the National Plant Board, APHIS convened discussions with subject matter experts, affected States, and potentially impacted industries, and has concluded that traditional containment and regulatory approaches may not be practical solutions for EPM. This determination is based on the wide distribution and current host range of EPM, which includes peppers, pomegranates, aquatic plants, bedding plants, and nursery stock.</a:t>
            </a:r>
          </a:p>
          <a:p>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As an alternative to a regulatory program, APHIS, State cooperators, and industry stakeholders are establishing an ad hoc EPM Task Force to facilitate the development and communication of Pest Management Practices (PMP) in order to prevent or minimize the pest’s potential effects on various industries within American agriculture. The task force will encompass three main groups, including: Industry Leadership (IL), Technical Working Group (TWG), and Interagency Working Group (IWG). IL consists of representatives from potentially-impacted industries, including fruit and vegetables, floriculture, and nursery and is responsible for providing the overall coordination and communication of the PMP. The TWG consists of subject matter experts and specialists from universities, extension service, private industry, Federal, and State agencies, and NGOs and is responsible for providing the technical support for the PMP. The IWG includes federal and state regulatory officials from potentially impacted states to provide operational and logistical support to the task force.”</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Duponchelia fovealis </a:t>
            </a:r>
            <a:r>
              <a:rPr lang="en-US" sz="1200" kern="1200" dirty="0" smtClean="0">
                <a:solidFill>
                  <a:schemeClr val="tx1"/>
                </a:solidFill>
                <a:latin typeface="+mn-lt"/>
                <a:ea typeface="+mn-ea"/>
                <a:cs typeface="+mn-cs"/>
              </a:rPr>
              <a:t>has been intercepted at several locations throughout Florida in CAPS traps.  Reproducing </a:t>
            </a:r>
            <a:r>
              <a:rPr lang="en-US" sz="1200" i="1" kern="1200" dirty="0" smtClean="0">
                <a:solidFill>
                  <a:schemeClr val="tx1"/>
                </a:solidFill>
                <a:latin typeface="+mn-lt"/>
                <a:ea typeface="+mn-ea"/>
                <a:cs typeface="+mn-cs"/>
              </a:rPr>
              <a:t>Duponchelia fovealis </a:t>
            </a:r>
            <a:r>
              <a:rPr lang="en-US" sz="1200" kern="1200" dirty="0" smtClean="0">
                <a:solidFill>
                  <a:schemeClr val="tx1"/>
                </a:solidFill>
                <a:latin typeface="+mn-lt"/>
                <a:ea typeface="+mn-ea"/>
                <a:cs typeface="+mn-cs"/>
              </a:rPr>
              <a:t>populations have not been detected in the landscape.  Therefore, </a:t>
            </a:r>
            <a:r>
              <a:rPr lang="en-US" sz="1200" i="1" kern="1200" dirty="0" smtClean="0">
                <a:solidFill>
                  <a:schemeClr val="tx1"/>
                </a:solidFill>
                <a:latin typeface="+mn-lt"/>
                <a:ea typeface="+mn-ea"/>
                <a:cs typeface="+mn-cs"/>
              </a:rPr>
              <a:t>Duponchelia </a:t>
            </a:r>
            <a:r>
              <a:rPr lang="en-US" sz="1200" kern="1200" dirty="0" smtClean="0">
                <a:solidFill>
                  <a:schemeClr val="tx1"/>
                </a:solidFill>
                <a:latin typeface="+mn-lt"/>
                <a:ea typeface="+mn-ea"/>
                <a:cs typeface="+mn-cs"/>
              </a:rPr>
              <a:t>is considered a pest of limited distribution within the nursery trade.  When it is detected in nurseries, it is considered a pest of quarantine significance.”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SPRO Letter (http://entomology.ifas.ufl.edu/stocks/spro%20letter.pdf)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Statement from FDACS-DPI emailed to authors.</a:t>
            </a:r>
            <a:endParaRPr lang="en-US" u="none"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Duponchelia fovealis</a:t>
            </a:r>
            <a:r>
              <a:rPr lang="en-US" sz="1200" kern="1200" dirty="0" smtClean="0">
                <a:solidFill>
                  <a:schemeClr val="tx1"/>
                </a:solidFill>
                <a:latin typeface="+mn-lt"/>
                <a:ea typeface="+mn-ea"/>
                <a:cs typeface="+mn-cs"/>
              </a:rPr>
              <a:t> (Zeller) (Lepidoptera: Crambidae) is a native to both freshwater and saltwater marshlands of southern Europe (mainland Spain, parts of France, and Portugal), the eastern Mediterranean region (Greece, Italy, Corsica, Macedonia (the original area that was part of the former Yugoslavia), Malta, Crete, Sardinia, Sicily), the Canary Islands, Syria, and Algeria.</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However, it</a:t>
            </a:r>
            <a:r>
              <a:rPr lang="en-US" sz="1200" kern="1200" dirty="0" smtClean="0">
                <a:solidFill>
                  <a:schemeClr val="tx1"/>
                </a:solidFill>
                <a:latin typeface="+mn-lt"/>
                <a:ea typeface="+mn-ea"/>
                <a:cs typeface="+mn-cs"/>
              </a:rPr>
              <a:t> has expanded its range to include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other parts of Africa and the Middle East, northwest India, Europe, Canada, and the United States.  It was first reported outside of its native range in 1984 when it was found in Finland.  It has since been detected in Belgium, the Czech Republic, Denmark, other parts of France, Germany, the Netherlands, Sweden, Hungary, the United Kingdom, and Canada.  It has also been found in Cyprus and Gibraltar.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United States, it was detected on begonia in San Diego County in 2004 (though it was subsequently not detected in 2005).  Then in April and July of 2010, the moth was detected again in San Diego County.  As of September 2011, it has been detected in at least seventeen California counties, along with counties in Alabama, Arizona, Colorado, Florida, Georgia, Mississippi, New York, North Carolina, Oklahoma, Oregon, South Carolina, Tennessee, Texas, and Washington.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Cooperative Agriculture Pest Survey Program (CAPS survey) was conducted in Florida from September 2010 to May 2011 to determine if EPM was present.  The CAPS survey sampled 26 counties using 88 delta traps baited with a species specific.  Adults (only) were detected in the following counties: Alachua, Bradford, Desoto, Duval, Charlotte, Collier, Hardee, Hernando, Highlands, Hillsborough, Manatee, Miami-Dade, Nassau, Palm Beach, Pinellas, Polk, Orange, Sarasota, Seminole, and Volusia.</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has been referred to by the common names southern European marshland pyralid (even though it has been moved from this family)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European pepper moth (not to be confused by the European peppered moth).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moth has become a notable greenhouse pest in northern Europe and Canada for the cut flower, vegetable, and aquatic plant industries.  It has also become a pest of lisianthus and strawberries grown commercially in its native Italy.  With several detections of this pest having now been made in the United States, researchers are monitoring for it to determine its distribution, whether or not it will become established in the landscape, and to see what damages it might have on our own greenhouse industry as well as to commercial crops grown outdoors or in shade houses.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Based on the climate of its native habitat, this pest has a chance of becoming established in states along the west coast (California, Oregon, and Washington) as well as the southeastern U.S. (most </a:t>
            </a:r>
            <a:r>
              <a:rPr lang="en-US" sz="1200" kern="1200" baseline="0" dirty="0" smtClean="0">
                <a:solidFill>
                  <a:schemeClr val="tx1"/>
                </a:solidFill>
                <a:latin typeface="+mn-lt"/>
                <a:ea typeface="+mn-ea"/>
                <a:cs typeface="+mn-cs"/>
              </a:rPr>
              <a:t>of which have already reported detections of this moth).</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smtClean="0"/>
          </a:p>
          <a:p>
            <a:endParaRPr lang="en-US" dirty="0" smtClean="0"/>
          </a:p>
          <a:p>
            <a:r>
              <a:rPr lang="en-US" dirty="0" smtClean="0"/>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t>
            </a:r>
            <a:r>
              <a:rPr lang="en-US" sz="2000" u="none" baseline="0" dirty="0" smtClean="0"/>
              <a:t>    </a:t>
            </a:r>
          </a:p>
          <a:p>
            <a:r>
              <a:rPr lang="en-US" sz="2000" u="none" baseline="0" dirty="0" smtClean="0"/>
              <a:t>           	</a:t>
            </a:r>
            <a:r>
              <a:rPr lang="en-US" sz="2000" u="none" dirty="0" smtClean="0"/>
              <a:t>Accessed 4/29/2011 -  </a:t>
            </a:r>
          </a:p>
          <a:p>
            <a:pPr lvl="1"/>
            <a:r>
              <a:rPr lang="en-US" sz="1600" u="none" dirty="0" smtClean="0"/>
              <a:t>	http://entnemdept.ufl.edu/pestalert/NPAG_duponchelia_report.pdf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Bethke, James and Brian Vander Mey. 2010.  Pest Alert:   </a:t>
            </a:r>
            <a:r>
              <a:rPr lang="en-US" i="1" u="none" dirty="0" smtClean="0"/>
              <a:t>Duponchelia fovealis</a:t>
            </a:r>
            <a:r>
              <a:rPr lang="en-US" u="none" dirty="0" smtClean="0"/>
              <a:t>. University of California Cooperative Extension, San Diego.  </a:t>
            </a:r>
          </a:p>
          <a:p>
            <a:pPr lvl="1"/>
            <a:r>
              <a:rPr lang="en-US" u="none" dirty="0" smtClean="0"/>
              <a:t>	Accessed 4/29/2011 – </a:t>
            </a:r>
          </a:p>
          <a:p>
            <a:pPr lvl="1"/>
            <a:r>
              <a:rPr lang="en-US" u="none" dirty="0" smtClean="0"/>
              <a:t>	http://cesandiego.ucdavis.edu/files/82188.pdf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Billen W, 1994. On the harmfulness of </a:t>
            </a:r>
            <a:r>
              <a:rPr lang="en-US" sz="1200" i="1" u="none" dirty="0" smtClean="0"/>
              <a:t>Duponchelia fovealis </a:t>
            </a:r>
            <a:r>
              <a:rPr lang="en-US" sz="1200" u="none" dirty="0" smtClean="0"/>
              <a:t>(Zeller, 1847) in Germany (Lepidoptera, Pyralidae). Nota Lepidopterol, 16: 3-4, p. 212.</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u="none" dirty="0" smtClean="0"/>
              <a:t>Brambila, Julieta and Ian Stocks.  2010.  The European Pepper Moth, </a:t>
            </a:r>
            <a:r>
              <a:rPr lang="en-US" sz="2000" i="1" u="none" dirty="0" smtClean="0"/>
              <a:t>Duponchelia fovealis </a:t>
            </a:r>
            <a:r>
              <a:rPr lang="en-US" sz="2000" u="none" dirty="0" smtClean="0"/>
              <a:t>Zeller (Lepidoptera: Crambidae), a Mediterranean Pest Moth Discovered in Central Florida.  	</a:t>
            </a:r>
          </a:p>
          <a:p>
            <a:r>
              <a:rPr lang="en-US" sz="2000" u="none" dirty="0" smtClean="0"/>
              <a:t>	Accessed 4/29/2011 – </a:t>
            </a:r>
          </a:p>
          <a:p>
            <a:pPr lvl="1"/>
            <a:r>
              <a:rPr lang="en-US" sz="1600"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Derksen, A., and L. Whilby.  2011.  “</a:t>
            </a:r>
            <a:r>
              <a:rPr lang="en-US" sz="1200" b="0" u="none" kern="1200" dirty="0" smtClean="0">
                <a:solidFill>
                  <a:schemeClr val="tx1"/>
                </a:solidFill>
                <a:latin typeface="+mn-lt"/>
                <a:ea typeface="+mn-ea"/>
                <a:cs typeface="+mn-cs"/>
              </a:rPr>
              <a:t>Update on Florida CAPS trapping activities for </a:t>
            </a:r>
            <a:r>
              <a:rPr lang="en-US" sz="1200" b="0" i="1" u="none" kern="1200" dirty="0" smtClean="0">
                <a:solidFill>
                  <a:schemeClr val="tx1"/>
                </a:solidFill>
                <a:latin typeface="+mn-lt"/>
                <a:ea typeface="+mn-ea"/>
                <a:cs typeface="+mn-cs"/>
              </a:rPr>
              <a:t>Duponchelia fovealis</a:t>
            </a:r>
            <a:r>
              <a:rPr lang="en-US" sz="1200" b="0" u="none" kern="1200" dirty="0" smtClean="0">
                <a:solidFill>
                  <a:schemeClr val="tx1"/>
                </a:solidFill>
                <a:latin typeface="+mn-lt"/>
                <a:ea typeface="+mn-ea"/>
                <a:cs typeface="+mn-cs"/>
              </a:rPr>
              <a:t> Zeller, September 2010 to May 2011”, CAPS Report.</a:t>
            </a:r>
            <a:r>
              <a:rPr lang="en-US" sz="1200" b="0" u="non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kern="1200" baseline="0" dirty="0" smtClean="0">
                <a:solidFill>
                  <a:schemeClr val="tx1"/>
                </a:solidFill>
                <a:latin typeface="+mn-lt"/>
                <a:ea typeface="+mn-ea"/>
                <a:cs typeface="+mn-cs"/>
              </a:rPr>
              <a:t>	accessed 8/15/2011 –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kern="1200" baseline="0" dirty="0" smtClean="0">
                <a:solidFill>
                  <a:schemeClr val="tx1"/>
                </a:solidFill>
                <a:latin typeface="+mn-lt"/>
                <a:ea typeface="+mn-ea"/>
                <a:cs typeface="+mn-cs"/>
              </a:rPr>
              <a:t>	http://entomology.ifas.ufl.edu/stocks/DFOV_update%201_v5%2008-19-11.pdf</a:t>
            </a:r>
            <a:endParaRPr lang="en-US" sz="12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Faquaet, Marcel.  2000.  “</a:t>
            </a:r>
            <a:r>
              <a:rPr lang="en-US" i="1" u="none" dirty="0" smtClean="0"/>
              <a:t>Duponchelia fovealis</a:t>
            </a:r>
            <a:r>
              <a:rPr lang="en-US" u="none" dirty="0" smtClean="0"/>
              <a:t>, een nieuwe soort voor de Belgische</a:t>
            </a:r>
            <a:r>
              <a:rPr lang="en-US" u="none" baseline="0" dirty="0" smtClean="0"/>
              <a:t> fauna (Lepidoptera: Pyralidae)”.  Phegea 28:1.  </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MacLeod, A. 1996. Summary Pest Risk Assessment: </a:t>
            </a:r>
            <a:r>
              <a:rPr lang="en-US" sz="1200" i="1" u="none" dirty="0" smtClean="0"/>
              <a:t>Duponchelia fovealis</a:t>
            </a:r>
            <a:r>
              <a:rPr lang="en-US" sz="1200" u="none" dirty="0" smtClean="0"/>
              <a:t>. DEFRA (Department for Environment, Food, and Rural Affairs), Central Science Laboratory, Sand Hutton, York, United Kingdom.</a:t>
            </a:r>
          </a:p>
          <a:p>
            <a:r>
              <a:rPr lang="pl-PL" sz="1200" u="none" dirty="0" smtClean="0"/>
              <a:t>NAPPO – Phytosanitary alert system. 2010.</a:t>
            </a:r>
            <a:endParaRPr lang="en-US" sz="1200" u="none" dirty="0" smtClean="0"/>
          </a:p>
          <a:p>
            <a:r>
              <a:rPr lang="en-US" u="none" dirty="0" smtClean="0"/>
              <a:t>	http://www.pestalert.org/oprDetail.cfm?oprID=466&amp;keyword=Duponchelia%20fovealis</a:t>
            </a:r>
          </a:p>
        </p:txBody>
      </p:sp>
      <p:sp>
        <p:nvSpPr>
          <p:cNvPr id="4" name="Slide Number Placeholder 3"/>
          <p:cNvSpPr>
            <a:spLocks noGrp="1"/>
          </p:cNvSpPr>
          <p:nvPr>
            <p:ph type="sldNum" sz="quarter" idx="10"/>
          </p:nvPr>
        </p:nvSpPr>
        <p:spPr/>
        <p:txBody>
          <a:bodyPr/>
          <a:lstStyle/>
          <a:p>
            <a:fld id="{5CCA90EC-84E6-4F64-9E23-D2D711A03EA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28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Duponchelia fovealis</a:t>
            </a:r>
            <a:r>
              <a:rPr lang="en-US" sz="1200" kern="1200" dirty="0" smtClean="0">
                <a:solidFill>
                  <a:schemeClr val="tx1"/>
                </a:solidFill>
                <a:latin typeface="+mn-lt"/>
                <a:ea typeface="+mn-ea"/>
                <a:cs typeface="+mn-cs"/>
              </a:rPr>
              <a:t> has been listed as a pest on at least 35 </a:t>
            </a:r>
            <a:r>
              <a:rPr lang="en-US" sz="1200" kern="1200" baseline="0" dirty="0" smtClean="0">
                <a:solidFill>
                  <a:schemeClr val="tx1"/>
                </a:solidFill>
                <a:latin typeface="+mn-lt"/>
                <a:ea typeface="+mn-ea"/>
                <a:cs typeface="+mn-cs"/>
              </a:rPr>
              <a:t>species of plants </a:t>
            </a:r>
            <a:r>
              <a:rPr lang="en-US" sz="1200" kern="1200" dirty="0" smtClean="0">
                <a:solidFill>
                  <a:schemeClr val="tx1"/>
                </a:solidFill>
                <a:latin typeface="+mn-lt"/>
                <a:ea typeface="+mn-ea"/>
                <a:cs typeface="+mn-cs"/>
              </a:rPr>
              <a:t>ranging from aquatic plants to crop plants to plants grown in the nursery and floriculture trade. They are: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Alternanthera splendida </a:t>
            </a:r>
            <a:r>
              <a:rPr lang="en-US" sz="1200" i="0" kern="1200" dirty="0" smtClean="0">
                <a:solidFill>
                  <a:schemeClr val="tx1"/>
                </a:solidFill>
                <a:latin typeface="+mn-lt"/>
                <a:ea typeface="+mn-ea"/>
                <a:cs typeface="+mn-cs"/>
              </a:rPr>
              <a:t>(aquatic plant)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Alternanthera rosaefolia </a:t>
            </a:r>
            <a:r>
              <a:rPr lang="en-US" sz="1200" i="0" kern="1200" dirty="0" smtClean="0">
                <a:solidFill>
                  <a:schemeClr val="tx1"/>
                </a:solidFill>
                <a:latin typeface="+mn-lt"/>
                <a:ea typeface="+mn-ea"/>
                <a:cs typeface="+mn-cs"/>
              </a:rPr>
              <a:t>(aquatic plant)</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Apium graveolens </a:t>
            </a:r>
            <a:r>
              <a:rPr lang="en-US" sz="1200" kern="1200" dirty="0" smtClean="0">
                <a:solidFill>
                  <a:schemeClr val="tx1"/>
                </a:solidFill>
                <a:latin typeface="+mn-lt"/>
                <a:ea typeface="+mn-ea"/>
                <a:cs typeface="+mn-cs"/>
              </a:rPr>
              <a:t>(celery)</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Bacopa lanigera </a:t>
            </a:r>
            <a:r>
              <a:rPr lang="en-US" sz="1200" kern="1200" dirty="0" smtClean="0">
                <a:solidFill>
                  <a:schemeClr val="tx1"/>
                </a:solidFill>
                <a:latin typeface="+mn-lt"/>
                <a:ea typeface="+mn-ea"/>
                <a:cs typeface="+mn-cs"/>
              </a:rPr>
              <a:t>(water hyssop)</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Begonia tuberosa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Begonia elatior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Bellis perennis </a:t>
            </a:r>
            <a:r>
              <a:rPr lang="en-US" sz="1200" i="0" kern="1200" dirty="0" smtClean="0">
                <a:solidFill>
                  <a:schemeClr val="tx1"/>
                </a:solidFill>
                <a:latin typeface="+mn-lt"/>
                <a:ea typeface="+mn-ea"/>
                <a:cs typeface="+mn-cs"/>
              </a:rPr>
              <a:t>(English daisy)</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Beta vulgaris </a:t>
            </a:r>
            <a:r>
              <a:rPr lang="en-US" sz="1200" kern="1200" dirty="0" smtClean="0">
                <a:solidFill>
                  <a:schemeClr val="tx1"/>
                </a:solidFill>
                <a:latin typeface="+mn-lt"/>
                <a:ea typeface="+mn-ea"/>
                <a:cs typeface="+mn-cs"/>
              </a:rPr>
              <a:t>(beets)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Capsicum annuum</a:t>
            </a:r>
            <a:r>
              <a:rPr lang="en-US" sz="1200" kern="1200" dirty="0" smtClean="0">
                <a:solidFill>
                  <a:schemeClr val="tx1"/>
                </a:solidFill>
                <a:latin typeface="+mn-lt"/>
                <a:ea typeface="+mn-ea"/>
                <a:cs typeface="+mn-cs"/>
              </a:rPr>
              <a:t> (pepper)</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Chenopodium album </a:t>
            </a:r>
            <a:r>
              <a:rPr lang="en-US" sz="1200" i="0" kern="1200" dirty="0" smtClean="0">
                <a:solidFill>
                  <a:schemeClr val="tx1"/>
                </a:solidFill>
                <a:latin typeface="+mn-lt"/>
                <a:ea typeface="+mn-ea"/>
                <a:cs typeface="+mn-cs"/>
              </a:rPr>
              <a:t>(lamb’s quarters)</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Convolvulus arvensis </a:t>
            </a:r>
            <a:r>
              <a:rPr lang="en-US" sz="1200" i="0" kern="1200" dirty="0" smtClean="0">
                <a:solidFill>
                  <a:schemeClr val="tx1"/>
                </a:solidFill>
                <a:latin typeface="+mn-lt"/>
                <a:ea typeface="+mn-ea"/>
                <a:cs typeface="+mn-cs"/>
              </a:rPr>
              <a:t>(bindweed)</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Cuphea hyssopifolia </a:t>
            </a:r>
            <a:r>
              <a:rPr lang="en-US" sz="1200" i="0" kern="1200" baseline="0" dirty="0" smtClean="0">
                <a:solidFill>
                  <a:schemeClr val="tx1"/>
                </a:solidFill>
                <a:latin typeface="+mn-lt"/>
                <a:ea typeface="+mn-ea"/>
                <a:cs typeface="+mn-cs"/>
              </a:rPr>
              <a:t>(false heather)</a:t>
            </a:r>
            <a:endParaRPr lang="en-US" sz="1200"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Echinodorus tropica </a:t>
            </a:r>
            <a:r>
              <a:rPr lang="en-US" sz="1200" i="0" kern="1200" baseline="0" dirty="0" smtClean="0">
                <a:solidFill>
                  <a:schemeClr val="tx1"/>
                </a:solidFill>
                <a:latin typeface="+mn-lt"/>
                <a:ea typeface="+mn-ea"/>
                <a:cs typeface="+mn-cs"/>
              </a:rPr>
              <a:t>(sword plant)</a:t>
            </a:r>
            <a:endParaRPr lang="en-US" sz="1200"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Echinodorus parviflorus </a:t>
            </a:r>
            <a:r>
              <a:rPr lang="en-US" sz="1200" i="0" kern="1200" dirty="0" smtClean="0">
                <a:solidFill>
                  <a:schemeClr val="tx1"/>
                </a:solidFill>
                <a:latin typeface="+mn-lt"/>
                <a:ea typeface="+mn-ea"/>
                <a:cs typeface="+mn-cs"/>
              </a:rPr>
              <a:t>(sword plant)</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Euphorbia pulcherrima </a:t>
            </a:r>
            <a:r>
              <a:rPr lang="en-US" sz="1200" i="0" kern="1200" dirty="0" smtClean="0">
                <a:solidFill>
                  <a:schemeClr val="tx1"/>
                </a:solidFill>
                <a:latin typeface="+mn-lt"/>
                <a:ea typeface="+mn-ea"/>
                <a:cs typeface="+mn-cs"/>
              </a:rPr>
              <a:t>(poinsettia)</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Eustoma grandiflorum </a:t>
            </a:r>
            <a:r>
              <a:rPr lang="en-US" sz="1200" i="0" kern="1200" dirty="0" smtClean="0">
                <a:solidFill>
                  <a:schemeClr val="tx1"/>
                </a:solidFill>
                <a:latin typeface="+mn-lt"/>
                <a:ea typeface="+mn-ea"/>
                <a:cs typeface="+mn-cs"/>
              </a:rPr>
              <a:t>(Lisianthus)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Ficus triangularis </a:t>
            </a:r>
            <a:r>
              <a:rPr lang="en-US" sz="1200" i="0" kern="1200" baseline="0" dirty="0" smtClean="0">
                <a:solidFill>
                  <a:schemeClr val="tx1"/>
                </a:solidFill>
                <a:latin typeface="+mn-lt"/>
                <a:ea typeface="+mn-ea"/>
                <a:cs typeface="+mn-cs"/>
              </a:rPr>
              <a:t>(fig)</a:t>
            </a:r>
            <a:endParaRPr lang="en-US" sz="1200"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Hyeronima alchorneoides </a:t>
            </a:r>
            <a:r>
              <a:rPr lang="en-US" sz="1200" i="0" kern="1200" dirty="0" smtClean="0">
                <a:solidFill>
                  <a:schemeClr val="tx1"/>
                </a:solidFill>
                <a:latin typeface="+mn-lt"/>
                <a:ea typeface="+mn-ea"/>
                <a:cs typeface="+mn-cs"/>
              </a:rPr>
              <a:t>(a tropical tree of South American origin so it is probably a transplanted landscape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Hygrophila rubella  </a:t>
            </a:r>
            <a:r>
              <a:rPr lang="en-US" sz="1200" i="0" kern="1200" dirty="0" smtClean="0">
                <a:solidFill>
                  <a:schemeClr val="tx1"/>
                </a:solidFill>
                <a:latin typeface="+mn-lt"/>
                <a:ea typeface="+mn-ea"/>
                <a:cs typeface="+mn-cs"/>
              </a:rPr>
              <a:t>(an</a:t>
            </a:r>
            <a:r>
              <a:rPr lang="en-US" sz="1200" i="0" kern="1200" baseline="0" dirty="0" smtClean="0">
                <a:solidFill>
                  <a:schemeClr val="tx1"/>
                </a:solidFill>
                <a:latin typeface="+mn-lt"/>
                <a:ea typeface="+mn-ea"/>
                <a:cs typeface="+mn-cs"/>
              </a:rPr>
              <a:t> aquatic plant)</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Ludwigia glandulosa </a:t>
            </a:r>
            <a:r>
              <a:rPr lang="en-US" sz="1200" i="0" kern="1200" dirty="0" smtClean="0">
                <a:solidFill>
                  <a:schemeClr val="tx1"/>
                </a:solidFill>
                <a:latin typeface="+mn-lt"/>
                <a:ea typeface="+mn-ea"/>
                <a:cs typeface="+mn-cs"/>
              </a:rPr>
              <a:t>(aquatic plant)</a:t>
            </a:r>
            <a:endParaRPr lang="en-US" sz="1200"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Ludwigia perennis </a:t>
            </a:r>
            <a:r>
              <a:rPr lang="en-US" sz="1200" i="0" kern="1200" dirty="0" smtClean="0">
                <a:solidFill>
                  <a:schemeClr val="tx1"/>
                </a:solidFill>
                <a:latin typeface="+mn-lt"/>
                <a:ea typeface="+mn-ea"/>
                <a:cs typeface="+mn-cs"/>
              </a:rPr>
              <a:t>(aquatic plant)</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Malva sylvestris  </a:t>
            </a:r>
            <a:r>
              <a:rPr lang="en-US" sz="1200" i="0" kern="1200" dirty="0" smtClean="0">
                <a:solidFill>
                  <a:schemeClr val="tx1"/>
                </a:solidFill>
                <a:latin typeface="+mn-lt"/>
                <a:ea typeface="+mn-ea"/>
                <a:cs typeface="+mn-cs"/>
              </a:rPr>
              <a:t>(mallow)</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Mentha pulegium </a:t>
            </a:r>
            <a:r>
              <a:rPr lang="en-US" sz="1200" i="0" kern="1200" dirty="0" smtClean="0">
                <a:solidFill>
                  <a:schemeClr val="tx1"/>
                </a:solidFill>
                <a:latin typeface="+mn-lt"/>
                <a:ea typeface="+mn-ea"/>
                <a:cs typeface="+mn-cs"/>
              </a:rPr>
              <a:t>(penny royal)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Nesaea pedicellata </a:t>
            </a:r>
            <a:r>
              <a:rPr lang="en-US" sz="1200" i="0" kern="1200" dirty="0" smtClean="0">
                <a:solidFill>
                  <a:schemeClr val="tx1"/>
                </a:solidFill>
                <a:latin typeface="+mn-lt"/>
                <a:ea typeface="+mn-ea"/>
                <a:cs typeface="+mn-cs"/>
              </a:rPr>
              <a:t>(an</a:t>
            </a:r>
            <a:r>
              <a:rPr lang="en-US" sz="1200" i="0" kern="1200" baseline="0" dirty="0" smtClean="0">
                <a:solidFill>
                  <a:schemeClr val="tx1"/>
                </a:solidFill>
                <a:latin typeface="+mn-lt"/>
                <a:ea typeface="+mn-ea"/>
                <a:cs typeface="+mn-cs"/>
              </a:rPr>
              <a:t> aquatic plant)</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Ocimum basilicum </a:t>
            </a:r>
            <a:r>
              <a:rPr lang="en-US" sz="1200" i="0" kern="1200" dirty="0" smtClean="0">
                <a:solidFill>
                  <a:schemeClr val="tx1"/>
                </a:solidFill>
                <a:latin typeface="+mn-lt"/>
                <a:ea typeface="+mn-ea"/>
                <a:cs typeface="+mn-cs"/>
              </a:rPr>
              <a:t>(basil)</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Origanum majorana </a:t>
            </a:r>
            <a:r>
              <a:rPr lang="en-US" sz="1200" i="0" kern="1200" dirty="0" smtClean="0">
                <a:solidFill>
                  <a:schemeClr val="tx1"/>
                </a:solidFill>
                <a:latin typeface="+mn-lt"/>
                <a:ea typeface="+mn-ea"/>
                <a:cs typeface="+mn-cs"/>
              </a:rPr>
              <a:t>(majorum)</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Oxalis acetosella </a:t>
            </a:r>
            <a:r>
              <a:rPr lang="en-US" sz="1200" i="0" kern="1200" dirty="0" smtClean="0">
                <a:solidFill>
                  <a:schemeClr val="tx1"/>
                </a:solidFill>
                <a:latin typeface="+mn-lt"/>
                <a:ea typeface="+mn-ea"/>
                <a:cs typeface="+mn-cs"/>
              </a:rPr>
              <a:t>(common wood sorrel)</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Plantago lanceolata </a:t>
            </a:r>
            <a:r>
              <a:rPr lang="en-US" sz="1200" i="0" kern="1200" dirty="0" smtClean="0">
                <a:solidFill>
                  <a:schemeClr val="tx1"/>
                </a:solidFill>
                <a:latin typeface="+mn-lt"/>
                <a:ea typeface="+mn-ea"/>
                <a:cs typeface="+mn-cs"/>
              </a:rPr>
              <a:t>(plantain)</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Portulaca oleracea </a:t>
            </a:r>
            <a:r>
              <a:rPr lang="en-US" sz="1200" i="0" kern="1200" dirty="0" smtClean="0">
                <a:solidFill>
                  <a:schemeClr val="tx1"/>
                </a:solidFill>
                <a:latin typeface="+mn-lt"/>
                <a:ea typeface="+mn-ea"/>
                <a:cs typeface="+mn-cs"/>
              </a:rPr>
              <a:t>(common purslane)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Punica granatum </a:t>
            </a:r>
            <a:r>
              <a:rPr lang="en-US" sz="1200" i="0" kern="1200" dirty="0" smtClean="0">
                <a:solidFill>
                  <a:schemeClr val="tx1"/>
                </a:solidFill>
                <a:latin typeface="+mn-lt"/>
                <a:ea typeface="+mn-ea"/>
                <a:cs typeface="+mn-cs"/>
              </a:rPr>
              <a:t>(pomegranate)</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Ranunculus repens</a:t>
            </a:r>
            <a:r>
              <a:rPr lang="en-US" sz="1200" i="1" kern="1200" baseline="0" dirty="0" smtClean="0">
                <a:solidFill>
                  <a:schemeClr val="tx1"/>
                </a:solidFill>
                <a:latin typeface="+mn-lt"/>
                <a:ea typeface="+mn-ea"/>
                <a:cs typeface="+mn-cs"/>
              </a:rPr>
              <a:t> </a:t>
            </a:r>
            <a:r>
              <a:rPr lang="en-US" sz="1200" i="0" kern="1200" baseline="0" dirty="0" smtClean="0">
                <a:solidFill>
                  <a:schemeClr val="tx1"/>
                </a:solidFill>
                <a:latin typeface="+mn-lt"/>
                <a:ea typeface="+mn-ea"/>
                <a:cs typeface="+mn-cs"/>
              </a:rPr>
              <a:t>(creeping buttercup)</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Rotala macranda </a:t>
            </a:r>
            <a:r>
              <a:rPr lang="en-US" sz="1200" i="0" kern="1200" dirty="0" smtClean="0">
                <a:solidFill>
                  <a:schemeClr val="tx1"/>
                </a:solidFill>
                <a:latin typeface="+mn-lt"/>
                <a:ea typeface="+mn-ea"/>
                <a:cs typeface="+mn-cs"/>
              </a:rPr>
              <a:t>(an</a:t>
            </a:r>
            <a:r>
              <a:rPr lang="en-US" sz="1200" i="0" kern="1200" baseline="0" dirty="0" smtClean="0">
                <a:solidFill>
                  <a:schemeClr val="tx1"/>
                </a:solidFill>
                <a:latin typeface="+mn-lt"/>
                <a:ea typeface="+mn-ea"/>
                <a:cs typeface="+mn-cs"/>
              </a:rPr>
              <a:t> aquatic plant)</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Rotala wallichii </a:t>
            </a:r>
            <a:r>
              <a:rPr lang="en-US" sz="1200" i="0" kern="1200" dirty="0" smtClean="0">
                <a:solidFill>
                  <a:schemeClr val="tx1"/>
                </a:solidFill>
                <a:latin typeface="+mn-lt"/>
                <a:ea typeface="+mn-ea"/>
                <a:cs typeface="+mn-cs"/>
              </a:rPr>
              <a:t>(an</a:t>
            </a:r>
            <a:r>
              <a:rPr lang="en-US" sz="1200" i="0" kern="1200" baseline="0" dirty="0" smtClean="0">
                <a:solidFill>
                  <a:schemeClr val="tx1"/>
                </a:solidFill>
                <a:latin typeface="+mn-lt"/>
                <a:ea typeface="+mn-ea"/>
                <a:cs typeface="+mn-cs"/>
              </a:rPr>
              <a:t> aquatic plant)</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Rubus fruticosus </a:t>
            </a:r>
            <a:r>
              <a:rPr lang="en-US" sz="1200" i="0" kern="1200" dirty="0" smtClean="0">
                <a:solidFill>
                  <a:schemeClr val="tx1"/>
                </a:solidFill>
                <a:latin typeface="+mn-lt"/>
                <a:ea typeface="+mn-ea"/>
                <a:cs typeface="+mn-cs"/>
              </a:rPr>
              <a:t>(blackberry)</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Solanum lycopersicum </a:t>
            </a:r>
            <a:r>
              <a:rPr lang="en-US" sz="1200" i="0" kern="1200" dirty="0" smtClean="0">
                <a:solidFill>
                  <a:schemeClr val="tx1"/>
                </a:solidFill>
                <a:latin typeface="+mn-lt"/>
                <a:ea typeface="+mn-ea"/>
                <a:cs typeface="+mn-cs"/>
              </a:rPr>
              <a:t>(tomatoes)</a:t>
            </a: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Additionally, </a:t>
            </a:r>
            <a:r>
              <a:rPr lang="en-US" sz="1200" kern="1200" dirty="0" smtClean="0">
                <a:solidFill>
                  <a:schemeClr val="tx1"/>
                </a:solidFill>
                <a:latin typeface="+mn-lt"/>
                <a:ea typeface="+mn-ea"/>
                <a:cs typeface="+mn-cs"/>
              </a:rPr>
              <a:t>damage notes in the literature include the following genera</a:t>
            </a:r>
            <a:r>
              <a:rPr lang="en-US" sz="1200" i="0" kern="1200" baseline="0" dirty="0" smtClean="0">
                <a:solidFill>
                  <a:schemeClr val="tx1"/>
                </a:solidFill>
                <a:latin typeface="+mn-lt"/>
                <a:ea typeface="+mn-ea"/>
                <a:cs typeface="+mn-cs"/>
              </a:rPr>
              <a:t>:</a:t>
            </a:r>
            <a:endParaRPr lang="en-US" sz="120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Amaranthus, Anemone</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Annona,</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Anthurium</a:t>
            </a:r>
            <a:r>
              <a:rPr lang="en-US" sz="1200" kern="120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Bouvardia, </a:t>
            </a:r>
            <a:r>
              <a:rPr lang="en-US" sz="1200" i="1" kern="1200" dirty="0" smtClean="0">
                <a:solidFill>
                  <a:schemeClr val="tx1"/>
                </a:solidFill>
                <a:latin typeface="+mn-lt"/>
                <a:ea typeface="+mn-ea"/>
                <a:cs typeface="+mn-cs"/>
              </a:rPr>
              <a:t>Calathea</a:t>
            </a:r>
            <a:r>
              <a:rPr lang="en-US" sz="1200" i="0" kern="1200" dirty="0" smtClean="0">
                <a:solidFill>
                  <a:schemeClr val="tx1"/>
                </a:solidFill>
                <a:latin typeface="+mn-lt"/>
                <a:ea typeface="+mn-ea"/>
                <a:cs typeface="+mn-cs"/>
              </a:rPr>
              <a:t>,</a:t>
            </a:r>
            <a:r>
              <a:rPr lang="en-US" sz="1200" i="0"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Chrysanthemum</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Cineraria</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Codiaeum</a:t>
            </a:r>
            <a:r>
              <a:rPr lang="en-US" sz="1200" i="0" kern="1200" dirty="0" smtClean="0">
                <a:solidFill>
                  <a:schemeClr val="tx1"/>
                </a:solidFill>
                <a:latin typeface="+mn-lt"/>
                <a:ea typeface="+mn-ea"/>
                <a:cs typeface="+mn-cs"/>
              </a:rPr>
              <a:t>,</a:t>
            </a:r>
            <a:r>
              <a:rPr lang="en-US" sz="1200" i="0"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Coleus</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Cucumis </a:t>
            </a:r>
            <a:r>
              <a:rPr lang="en-US" sz="1200" i="0" kern="1200" dirty="0" smtClean="0">
                <a:solidFill>
                  <a:schemeClr val="tx1"/>
                </a:solidFill>
                <a:latin typeface="+mn-lt"/>
                <a:ea typeface="+mn-ea"/>
                <a:cs typeface="+mn-cs"/>
              </a:rPr>
              <a:t>(cucumbers)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Cucurbita</a:t>
            </a:r>
            <a:r>
              <a:rPr lang="en-US" sz="1200" kern="1200" baseline="0" dirty="0" smtClean="0">
                <a:solidFill>
                  <a:schemeClr val="tx1"/>
                </a:solidFill>
                <a:latin typeface="+mn-lt"/>
                <a:ea typeface="+mn-ea"/>
                <a:cs typeface="+mn-cs"/>
              </a:rPr>
              <a:t> (squash), </a:t>
            </a:r>
            <a:r>
              <a:rPr lang="en-US" sz="1200" i="1" kern="1200" dirty="0" smtClean="0">
                <a:solidFill>
                  <a:schemeClr val="tx1"/>
                </a:solidFill>
                <a:latin typeface="+mn-lt"/>
                <a:ea typeface="+mn-ea"/>
                <a:cs typeface="+mn-cs"/>
              </a:rPr>
              <a:t>Cyclamen</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Fragaria</a:t>
            </a:r>
            <a:r>
              <a:rPr lang="en-US" sz="1200" kern="1200" dirty="0" smtClean="0">
                <a:solidFill>
                  <a:schemeClr val="tx1"/>
                </a:solidFill>
                <a:latin typeface="+mn-lt"/>
                <a:ea typeface="+mn-ea"/>
                <a:cs typeface="+mn-cs"/>
              </a:rPr>
              <a:t> (strawberries), </a:t>
            </a:r>
            <a:r>
              <a:rPr lang="en-US" sz="1200" i="1" kern="1200" dirty="0" smtClean="0">
                <a:solidFill>
                  <a:schemeClr val="tx1"/>
                </a:solidFill>
                <a:latin typeface="+mn-lt"/>
                <a:ea typeface="+mn-ea"/>
                <a:cs typeface="+mn-cs"/>
              </a:rPr>
              <a:t>Gerbera</a:t>
            </a:r>
            <a:r>
              <a:rPr lang="en-US" sz="1200" kern="1200" dirty="0" smtClean="0">
                <a:solidFill>
                  <a:schemeClr val="tx1"/>
                </a:solidFill>
                <a:latin typeface="+mn-lt"/>
                <a:ea typeface="+mn-ea"/>
                <a:cs typeface="+mn-cs"/>
              </a:rPr>
              <a:t> (African daisies), </a:t>
            </a:r>
            <a:r>
              <a:rPr lang="en-US" sz="1200" i="1" kern="1200" dirty="0" smtClean="0">
                <a:solidFill>
                  <a:schemeClr val="tx1"/>
                </a:solidFill>
                <a:latin typeface="+mn-lt"/>
                <a:ea typeface="+mn-ea"/>
                <a:cs typeface="+mn-cs"/>
              </a:rPr>
              <a:t>Heuchera</a:t>
            </a:r>
            <a:r>
              <a:rPr lang="en-US" sz="1200" kern="1200" dirty="0" smtClean="0">
                <a:solidFill>
                  <a:schemeClr val="tx1"/>
                </a:solidFill>
                <a:latin typeface="+mn-lt"/>
                <a:ea typeface="+mn-ea"/>
                <a:cs typeface="+mn-cs"/>
              </a:rPr>
              <a:t> (coral bells), </a:t>
            </a:r>
            <a:r>
              <a:rPr lang="en-US" sz="1200" i="1" kern="1200" dirty="0" smtClean="0">
                <a:solidFill>
                  <a:schemeClr val="tx1"/>
                </a:solidFill>
                <a:latin typeface="+mn-lt"/>
                <a:ea typeface="+mn-ea"/>
                <a:cs typeface="+mn-cs"/>
              </a:rPr>
              <a:t>Impatiens</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Kalanchoe</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Lactuca</a:t>
            </a:r>
            <a:r>
              <a:rPr lang="en-US" sz="1200" kern="1200" dirty="0" smtClean="0">
                <a:solidFill>
                  <a:schemeClr val="tx1"/>
                </a:solidFill>
                <a:latin typeface="+mn-lt"/>
                <a:ea typeface="+mn-ea"/>
                <a:cs typeface="+mn-cs"/>
              </a:rPr>
              <a:t> (lettuce), </a:t>
            </a:r>
            <a:r>
              <a:rPr lang="en-US" sz="1200" i="1" kern="1200" dirty="0" smtClean="0">
                <a:solidFill>
                  <a:schemeClr val="tx1"/>
                </a:solidFill>
                <a:latin typeface="+mn-lt"/>
                <a:ea typeface="+mn-ea"/>
                <a:cs typeface="+mn-cs"/>
              </a:rPr>
              <a:t>Limonium</a:t>
            </a:r>
            <a:r>
              <a:rPr lang="en-US" sz="1200" kern="1200" dirty="0" smtClean="0">
                <a:solidFill>
                  <a:schemeClr val="tx1"/>
                </a:solidFill>
                <a:latin typeface="+mn-lt"/>
                <a:ea typeface="+mn-ea"/>
                <a:cs typeface="+mn-cs"/>
              </a:rPr>
              <a:t> (sea lavender), </a:t>
            </a:r>
            <a:r>
              <a:rPr lang="en-US" sz="1200" i="1" kern="1200" dirty="0" smtClean="0">
                <a:solidFill>
                  <a:schemeClr val="tx1"/>
                </a:solidFill>
                <a:latin typeface="+mn-lt"/>
                <a:ea typeface="+mn-ea"/>
                <a:cs typeface="+mn-cs"/>
              </a:rPr>
              <a:t>Lysimachia</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Ophiopogon</a:t>
            </a:r>
            <a:r>
              <a:rPr lang="en-US" sz="1200" kern="1200" dirty="0" smtClean="0">
                <a:solidFill>
                  <a:schemeClr val="tx1"/>
                </a:solidFill>
                <a:latin typeface="+mn-lt"/>
                <a:ea typeface="+mn-ea"/>
                <a:cs typeface="+mn-cs"/>
              </a:rPr>
              <a:t> (mondo grass), </a:t>
            </a:r>
            <a:r>
              <a:rPr lang="en-US" sz="1200" i="1" kern="1200" dirty="0" smtClean="0">
                <a:solidFill>
                  <a:schemeClr val="tx1"/>
                </a:solidFill>
                <a:latin typeface="+mn-lt"/>
                <a:ea typeface="+mn-ea"/>
                <a:cs typeface="+mn-cs"/>
              </a:rPr>
              <a:t>Pelargonium</a:t>
            </a:r>
            <a:r>
              <a:rPr lang="en-US" sz="1200" kern="1200" dirty="0" smtClean="0">
                <a:solidFill>
                  <a:schemeClr val="tx1"/>
                </a:solidFill>
                <a:latin typeface="+mn-lt"/>
                <a:ea typeface="+mn-ea"/>
                <a:cs typeface="+mn-cs"/>
              </a:rPr>
              <a:t> (geranium), </a:t>
            </a:r>
            <a:r>
              <a:rPr lang="en-US" sz="1200" i="1" kern="1200" dirty="0" smtClean="0">
                <a:solidFill>
                  <a:schemeClr val="tx1"/>
                </a:solidFill>
                <a:latin typeface="+mn-lt"/>
                <a:ea typeface="+mn-ea"/>
                <a:cs typeface="+mn-cs"/>
              </a:rPr>
              <a:t>Paeonia</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Phalaenopsis </a:t>
            </a:r>
            <a:r>
              <a:rPr lang="en-US" sz="1200" i="0" kern="1200" dirty="0" smtClean="0">
                <a:solidFill>
                  <a:schemeClr val="tx1"/>
                </a:solidFill>
                <a:latin typeface="+mn-lt"/>
                <a:ea typeface="+mn-ea"/>
                <a:cs typeface="+mn-cs"/>
              </a:rPr>
              <a:t>(orchids),</a:t>
            </a:r>
            <a:r>
              <a:rPr lang="en-US" sz="1200" i="0"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Rhododendron  </a:t>
            </a:r>
            <a:r>
              <a:rPr lang="en-US" sz="1200" i="0" kern="1200" dirty="0" smtClean="0">
                <a:solidFill>
                  <a:schemeClr val="tx1"/>
                </a:solidFill>
                <a:latin typeface="+mn-lt"/>
                <a:ea typeface="+mn-ea"/>
                <a:cs typeface="+mn-cs"/>
              </a:rPr>
              <a:t>(azalea)</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Rosa </a:t>
            </a:r>
            <a:r>
              <a:rPr lang="en-US" sz="1200" kern="1200" dirty="0" smtClean="0">
                <a:solidFill>
                  <a:schemeClr val="tx1"/>
                </a:solidFill>
                <a:latin typeface="+mn-lt"/>
                <a:ea typeface="+mn-ea"/>
                <a:cs typeface="+mn-cs"/>
              </a:rPr>
              <a:t>(roses), </a:t>
            </a:r>
            <a:r>
              <a:rPr lang="en-US" sz="1200" i="1" kern="1200" dirty="0" smtClean="0">
                <a:solidFill>
                  <a:schemeClr val="tx1"/>
                </a:solidFill>
                <a:latin typeface="+mn-lt"/>
                <a:ea typeface="+mn-ea"/>
                <a:cs typeface="+mn-cs"/>
              </a:rPr>
              <a:t>Rumex</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Sambucus</a:t>
            </a:r>
            <a:r>
              <a:rPr lang="en-US" sz="1200" kern="1200" dirty="0" smtClean="0">
                <a:solidFill>
                  <a:schemeClr val="tx1"/>
                </a:solidFill>
                <a:latin typeface="+mn-lt"/>
                <a:ea typeface="+mn-ea"/>
                <a:cs typeface="+mn-cs"/>
              </a:rPr>
              <a:t> (elderberry), </a:t>
            </a:r>
            <a:r>
              <a:rPr lang="en-US" sz="1200" i="1" kern="1200" dirty="0" smtClean="0">
                <a:solidFill>
                  <a:schemeClr val="tx1"/>
                </a:solidFill>
                <a:latin typeface="+mn-lt"/>
                <a:ea typeface="+mn-ea"/>
                <a:cs typeface="+mn-cs"/>
              </a:rPr>
              <a:t>Sarracenia</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Senecio</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Tanacetum</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Thymus</a:t>
            </a:r>
            <a:r>
              <a:rPr lang="en-US" sz="1200" kern="1200" dirty="0" smtClean="0">
                <a:solidFill>
                  <a:schemeClr val="tx1"/>
                </a:solidFill>
                <a:latin typeface="+mn-lt"/>
                <a:ea typeface="+mn-ea"/>
                <a:cs typeface="+mn-cs"/>
              </a:rPr>
              <a:t> (thyme), </a:t>
            </a:r>
            <a:r>
              <a:rPr lang="en-US" sz="1200" i="1" kern="1200" dirty="0" smtClean="0">
                <a:solidFill>
                  <a:schemeClr val="tx1"/>
                </a:solidFill>
                <a:latin typeface="+mn-lt"/>
                <a:ea typeface="+mn-ea"/>
                <a:cs typeface="+mn-cs"/>
              </a:rPr>
              <a:t>Ulmus</a:t>
            </a:r>
            <a:r>
              <a:rPr lang="en-US" sz="1200" kern="1200" dirty="0" smtClean="0">
                <a:solidFill>
                  <a:schemeClr val="tx1"/>
                </a:solidFill>
                <a:latin typeface="+mn-lt"/>
                <a:ea typeface="+mn-ea"/>
                <a:cs typeface="+mn-cs"/>
              </a:rPr>
              <a:t> (elm), </a:t>
            </a:r>
            <a:r>
              <a:rPr lang="en-US" sz="1200" i="1" kern="1200" dirty="0" smtClean="0">
                <a:solidFill>
                  <a:schemeClr val="tx1"/>
                </a:solidFill>
                <a:latin typeface="+mn-lt"/>
                <a:ea typeface="+mn-ea"/>
                <a:cs typeface="+mn-cs"/>
              </a:rPr>
              <a:t>Zea </a:t>
            </a:r>
            <a:r>
              <a:rPr lang="en-US" sz="1200" kern="1200" dirty="0" smtClean="0">
                <a:solidFill>
                  <a:schemeClr val="tx1"/>
                </a:solidFill>
                <a:latin typeface="+mn-lt"/>
                <a:ea typeface="+mn-ea"/>
                <a:cs typeface="+mn-cs"/>
              </a:rPr>
              <a:t>(corn). They also attack certain aquatic plants such as </a:t>
            </a:r>
            <a:r>
              <a:rPr lang="en-US" sz="1200" i="1" kern="1200" dirty="0" smtClean="0">
                <a:solidFill>
                  <a:schemeClr val="tx1"/>
                </a:solidFill>
                <a:latin typeface="+mn-lt"/>
                <a:ea typeface="+mn-ea"/>
                <a:cs typeface="+mn-cs"/>
              </a:rPr>
              <a:t>Aponogeton</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Cryptocoryne</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fact, its natural habitat is freshwater and saltwater marshlands, so ornamental aquatic plants (especially if grown in a greenhouse setting) are particularly susceptible. As it is mainly a threat to cultivated crops, it does not seem to represent a threat to biodiversity and natural ecosystems; however, it is prudent to remember that not much is known about its ecology in its native habitat (including what plants its feeds on in the marshlands). Therefore, there is potential for it being an environmental threat.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Virtually all of the plants listed above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either are or can be grown in Florida, many of them commercially and most of them can be maintained in a homeowner’s yard.  Florida’s crop plants that are probably the most at risk from this pest include: green peppers (which generated $198,553,000 in sales in 2009), cucumbers (which generated $101,550,000 in sales in 2009), squash (which generated $51,480,000 in sales in 2009), tomatoes (which generated $520,205,000 in sales in 2009), strawberries (which generated $313,632,000 in sales in 2009), and corn which generated ($227,154,000 in sales in 2009).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Accessed 4/29/2011 -  </a:t>
            </a:r>
          </a:p>
          <a:p>
            <a:pPr lvl="1"/>
            <a:r>
              <a:rPr lang="en-US" sz="1600" u="none" dirty="0" smtClean="0"/>
              <a:t>	http://entnemdept.ufl.edu/pestalert/NPAG_duponchelia_report.pdf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r>
              <a:rPr lang="en-US" u="none" dirty="0" smtClean="0"/>
              <a:t>Bethke, James and Brian Vander Mey. 2010.  Pest Alert:   </a:t>
            </a:r>
            <a:r>
              <a:rPr lang="en-US" i="1" u="none" dirty="0" smtClean="0"/>
              <a:t>Duponchelia fovealis</a:t>
            </a:r>
            <a:r>
              <a:rPr lang="en-US" u="none" dirty="0" smtClean="0"/>
              <a:t>. University of California Cooperative Extension, San Diego.  </a:t>
            </a:r>
          </a:p>
          <a:p>
            <a:pPr lvl="1"/>
            <a:r>
              <a:rPr lang="en-US" u="none" dirty="0" smtClean="0"/>
              <a:t>	Accessed 4/29/2011 – </a:t>
            </a:r>
          </a:p>
          <a:p>
            <a:pPr lvl="1"/>
            <a:r>
              <a:rPr lang="en-US" u="none" dirty="0" smtClean="0"/>
              <a:t>	http://cesandiego.ucdavis.edu/files/82188.pdf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Billen W, 1994. On the harmfulness of </a:t>
            </a:r>
            <a:r>
              <a:rPr lang="en-US" sz="1200" i="1" u="none" dirty="0" smtClean="0"/>
              <a:t>Duponchelia fovealis </a:t>
            </a:r>
            <a:r>
              <a:rPr lang="en-US" sz="1200" u="none" dirty="0" smtClean="0"/>
              <a:t>(Zeller, 1847) in Germany (Lepidoptera, Pyralidae). Nota Lepidopterol, 16: 3-4, p. 212.</a:t>
            </a:r>
          </a:p>
          <a:p>
            <a:r>
              <a:rPr lang="en-US" u="none" dirty="0" smtClean="0"/>
              <a:t>Bonsignore, Carmelo Peter and Vincenzo Vacante.  2010.  “</a:t>
            </a:r>
            <a:r>
              <a:rPr lang="en-US" i="1" u="none" dirty="0" smtClean="0"/>
              <a:t>Duponchelia fovealis </a:t>
            </a:r>
            <a:r>
              <a:rPr lang="en-US" u="none" dirty="0" smtClean="0"/>
              <a:t>(Zeller). A New Emergency for Strawberries?”.  </a:t>
            </a:r>
            <a:r>
              <a:rPr lang="it-IT" u="none" dirty="0" smtClean="0"/>
              <a:t>Protezione delle colture, pp. 40-43.</a:t>
            </a:r>
            <a:r>
              <a:rPr lang="en-US" u="none" dirty="0" smtClean="0"/>
              <a:t>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sz="1200" u="none" kern="1200" baseline="0" dirty="0" smtClean="0">
                <a:solidFill>
                  <a:schemeClr val="tx1"/>
                </a:solidFill>
                <a:latin typeface="+mn-lt"/>
                <a:ea typeface="+mn-ea"/>
                <a:cs typeface="+mn-cs"/>
              </a:rPr>
              <a:t>Clark, J. S. 2000. </a:t>
            </a:r>
            <a:r>
              <a:rPr lang="en-US" sz="1200" i="1" u="none" kern="1200" baseline="0" dirty="0" smtClean="0">
                <a:solidFill>
                  <a:schemeClr val="tx1"/>
                </a:solidFill>
                <a:latin typeface="+mn-lt"/>
                <a:ea typeface="+mn-ea"/>
                <a:cs typeface="+mn-cs"/>
              </a:rPr>
              <a:t>Duponchelia fovealis </a:t>
            </a:r>
            <a:r>
              <a:rPr lang="en-US" sz="1200" i="0" u="none" kern="1200" baseline="0" dirty="0" smtClean="0">
                <a:solidFill>
                  <a:schemeClr val="tx1"/>
                </a:solidFill>
                <a:latin typeface="+mn-lt"/>
                <a:ea typeface="+mn-ea"/>
                <a:cs typeface="+mn-cs"/>
              </a:rPr>
              <a:t>(Zell.) arriving on imported plant material. Atropos </a:t>
            </a:r>
            <a:r>
              <a:rPr lang="en-US" sz="1200" u="none" kern="1200" baseline="0" dirty="0" smtClean="0">
                <a:solidFill>
                  <a:schemeClr val="tx1"/>
                </a:solidFill>
                <a:latin typeface="+mn-lt"/>
                <a:ea typeface="+mn-ea"/>
                <a:cs typeface="+mn-cs"/>
              </a:rPr>
              <a:t>10:20–21.</a:t>
            </a:r>
            <a:endParaRPr lang="en-US" u="none" dirty="0" smtClean="0"/>
          </a:p>
          <a:p>
            <a:r>
              <a:rPr lang="en-US" u="none" dirty="0" smtClean="0"/>
              <a:t>DeVenter, Peter van.  2009.  “Water trap best for catching Duponchelia”.  Fruit &amp; Veg Tech 9.1.  </a:t>
            </a:r>
          </a:p>
          <a:p>
            <a:pPr lvl="1"/>
            <a:r>
              <a:rPr lang="en-US" u="none" dirty="0" smtClean="0"/>
              <a:t>	Accessed 4/29/2011 -  </a:t>
            </a:r>
          </a:p>
          <a:p>
            <a:pPr lvl="1"/>
            <a:r>
              <a:rPr lang="en-US" u="none" dirty="0" smtClean="0"/>
              <a:t>	http://documents.plant.wur.nl/wurglas/C_bestwatertrap.pdf.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r>
              <a:rPr lang="en-US" u="none" dirty="0" smtClean="0"/>
              <a:t>MacLeod, A. 1996. Summary Pest Risk Assessment: </a:t>
            </a:r>
            <a:r>
              <a:rPr lang="en-US" i="1" u="none" dirty="0" smtClean="0"/>
              <a:t>Duponchelia fovealis</a:t>
            </a:r>
            <a:r>
              <a:rPr lang="en-US" u="none" dirty="0" smtClean="0"/>
              <a:t>. DEFRA (Department for Environment, Food, and Rural Affairs), Central Science Laboratory, Sand Hutton, York, United Kingdom.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2006a.  “</a:t>
            </a:r>
            <a:r>
              <a:rPr lang="en-US" sz="1200" i="1" u="none" dirty="0" smtClean="0"/>
              <a:t>Duponchelia</a:t>
            </a:r>
            <a:r>
              <a:rPr lang="en-US" sz="1200" u="none" dirty="0" smtClean="0"/>
              <a:t> alla ribalta”, Colture Protette, No. 3, page 14.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Zimmermann, Olaf.  2004.  “Use of </a:t>
            </a:r>
            <a:r>
              <a:rPr lang="en-US" sz="1200" i="1" u="none" dirty="0" smtClean="0"/>
              <a:t>Trichogramma</a:t>
            </a:r>
            <a:r>
              <a:rPr lang="en-US" sz="1200" u="none" dirty="0" smtClean="0"/>
              <a:t> wasps in Germany; Present Status of Research and Commercial Application of Egg Parasitoids Against Lepidopterous Pests for Crop”  Gesunde Pflanzen 56 (6), pp. 157-166.</a:t>
            </a:r>
          </a:p>
          <a:p>
            <a:r>
              <a:rPr lang="en-US" u="none" dirty="0" smtClean="0"/>
              <a:t>Monetary data obtained from USDA ERS for the state of Florida. </a:t>
            </a:r>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EPM inflicts damage to roots, leaves, flowers, buds, and fruit on which it feeds as larvae.  In leaves, this feeding damage appears first as rounded or crescent-</a:t>
            </a:r>
            <a:r>
              <a:rPr lang="en-US" sz="1200" kern="1200" baseline="0" dirty="0" smtClean="0">
                <a:solidFill>
                  <a:schemeClr val="tx1"/>
                </a:solidFill>
                <a:latin typeface="+mn-lt"/>
                <a:ea typeface="+mn-ea"/>
                <a:cs typeface="+mn-cs"/>
              </a:rPr>
              <a:t>shaped</a:t>
            </a:r>
            <a:r>
              <a:rPr lang="en-US" sz="1200" kern="1200" dirty="0" smtClean="0">
                <a:solidFill>
                  <a:schemeClr val="tx1"/>
                </a:solidFill>
                <a:latin typeface="+mn-lt"/>
                <a:ea typeface="+mn-ea"/>
                <a:cs typeface="+mn-cs"/>
              </a:rPr>
              <a:t> bites on the outside of the leaves, but</a:t>
            </a:r>
            <a:r>
              <a:rPr lang="en-US" sz="1200" kern="1200" baseline="0" dirty="0" smtClean="0">
                <a:solidFill>
                  <a:schemeClr val="tx1"/>
                </a:solidFill>
                <a:latin typeface="+mn-lt"/>
                <a:ea typeface="+mn-ea"/>
                <a:cs typeface="+mn-cs"/>
              </a:rPr>
              <a:t> eventually the whole leaf is eaten.  The leaves that are attacked are </a:t>
            </a:r>
            <a:r>
              <a:rPr lang="en-US" sz="1200" kern="1200" dirty="0" smtClean="0">
                <a:solidFill>
                  <a:schemeClr val="tx1"/>
                </a:solidFill>
                <a:latin typeface="+mn-lt"/>
                <a:ea typeface="+mn-ea"/>
                <a:cs typeface="+mn-cs"/>
              </a:rPr>
              <a:t>usually at the base of the plant but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leaves higher in the canopy can also be attacked if the plants are placed very close together.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Late instar larvae can even burrow into soft woody or herbaceous plant stems causing more damage (i.e. withered or dried crowns and stem collapse).  In the report from Billen,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larvae</a:t>
            </a:r>
            <a:r>
              <a:rPr lang="en-US" sz="1200" kern="1200" baseline="0" dirty="0" smtClean="0">
                <a:solidFill>
                  <a:schemeClr val="tx1"/>
                </a:solidFill>
                <a:latin typeface="+mn-lt"/>
                <a:ea typeface="+mn-ea"/>
                <a:cs typeface="+mn-cs"/>
              </a:rPr>
              <a:t> hatched from eggs laid in the top of the poinsettia plants then bored into the main stem eating their way down to the plant base causing collapse of the plant stem.  In another report from Guda et al., on damage to </a:t>
            </a:r>
            <a:r>
              <a:rPr lang="en-US" sz="1200" i="1" kern="1200" baseline="0" dirty="0" smtClean="0">
                <a:solidFill>
                  <a:schemeClr val="tx1"/>
                </a:solidFill>
                <a:latin typeface="+mn-lt"/>
                <a:ea typeface="+mn-ea"/>
                <a:cs typeface="+mn-cs"/>
              </a:rPr>
              <a:t>Eustoma grandiflorum </a:t>
            </a:r>
            <a:r>
              <a:rPr lang="en-US" sz="1200" i="0" kern="1200" baseline="0" dirty="0" smtClean="0">
                <a:solidFill>
                  <a:schemeClr val="tx1"/>
                </a:solidFill>
                <a:latin typeface="+mn-lt"/>
                <a:ea typeface="+mn-ea"/>
                <a:cs typeface="+mn-cs"/>
              </a:rPr>
              <a:t>(lisianthus)</a:t>
            </a:r>
            <a:r>
              <a:rPr lang="en-US" sz="1200" kern="1200" baseline="0" dirty="0" smtClean="0">
                <a:solidFill>
                  <a:schemeClr val="tx1"/>
                </a:solidFill>
                <a:latin typeface="+mn-lt"/>
                <a:ea typeface="+mn-ea"/>
                <a:cs typeface="+mn-cs"/>
              </a:rPr>
              <a:t>, the holes left by the boring of this pest into the stem facilitated infection by the fungus </a:t>
            </a:r>
            <a:r>
              <a:rPr lang="en-US" sz="1200" i="1" kern="1200" dirty="0" smtClean="0">
                <a:solidFill>
                  <a:schemeClr val="tx1"/>
                </a:solidFill>
                <a:latin typeface="+mn-lt"/>
                <a:ea typeface="+mn-ea"/>
                <a:cs typeface="+mn-cs"/>
              </a:rPr>
              <a:t>Botrytis cinerea</a:t>
            </a:r>
            <a:r>
              <a:rPr lang="en-US" sz="1200" i="0" kern="1200" dirty="0" smtClean="0">
                <a:solidFill>
                  <a:schemeClr val="tx1"/>
                </a:solidFill>
                <a:latin typeface="+mn-lt"/>
                <a:ea typeface="+mn-ea"/>
                <a:cs typeface="+mn-cs"/>
              </a:rPr>
              <a:t>.  Lastly, a report from </a:t>
            </a:r>
            <a:r>
              <a:rPr lang="en-US" sz="1200" i="0" kern="1200" baseline="0" dirty="0" smtClean="0">
                <a:solidFill>
                  <a:schemeClr val="tx1"/>
                </a:solidFill>
                <a:latin typeface="+mn-lt"/>
                <a:ea typeface="+mn-ea"/>
                <a:cs typeface="+mn-cs"/>
              </a:rPr>
              <a:t>Romeijn  states that in woody plants, the caterpillars are seen higher up in the plant within its webbing and in gerbers, the caterpillar was found between the petals. </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potted plants where</a:t>
            </a:r>
            <a:r>
              <a:rPr lang="en-US" sz="1200" kern="1200" baseline="0" dirty="0" smtClean="0">
                <a:solidFill>
                  <a:schemeClr val="tx1"/>
                </a:solidFill>
                <a:latin typeface="+mn-lt"/>
                <a:ea typeface="+mn-ea"/>
                <a:cs typeface="+mn-cs"/>
              </a:rPr>
              <a:t> the soil is not hard packed around the roots</a:t>
            </a:r>
            <a:r>
              <a:rPr lang="en-US" sz="1200" kern="1200" dirty="0" smtClean="0">
                <a:solidFill>
                  <a:schemeClr val="tx1"/>
                </a:solidFill>
                <a:latin typeface="+mn-lt"/>
                <a:ea typeface="+mn-ea"/>
                <a:cs typeface="+mn-cs"/>
              </a:rPr>
              <a:t>, the larvae can be found below the soil line sometimes feeding on roots.  They also feed on decaying plant debris.  According to several reports, while there is no feeding damage to live roses, high numbers of larvae can be found in rose detritus which could serve as a source of infestation for other plants.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Sometimes, EPM eats so aggressively that only the naked caules (stem or stalk of the plant) are left.</a:t>
            </a:r>
            <a:r>
              <a:rPr lang="en-US" sz="1200" kern="1200" baseline="0" dirty="0" smtClean="0">
                <a:solidFill>
                  <a:schemeClr val="tx1"/>
                </a:solidFill>
                <a:latin typeface="+mn-lt"/>
                <a:ea typeface="+mn-ea"/>
                <a:cs typeface="+mn-cs"/>
              </a:rPr>
              <a:t>  Other times, external damage can only be detected when there are heavy infestations due to the fact that it can bore into the stems.  The leaves can appear to develop normally and the grower does not know he has the pest until the damage is already done.  The stems will collapse suddenly without the darkening of the stem associated with fungal diseases.  </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Images above show damage to fruit such as peppers (orange </a:t>
            </a:r>
            <a:r>
              <a:rPr lang="en-US" sz="1200" kern="1200" baseline="0" dirty="0" smtClean="0">
                <a:solidFill>
                  <a:schemeClr val="tx1"/>
                </a:solidFill>
                <a:latin typeface="+mn-lt"/>
                <a:ea typeface="+mn-ea"/>
                <a:cs typeface="+mn-cs"/>
              </a:rPr>
              <a:t>arrow), leaves such as on this </a:t>
            </a:r>
            <a:r>
              <a:rPr lang="en-US" sz="1200" i="1" kern="1200" baseline="0" dirty="0" smtClean="0">
                <a:solidFill>
                  <a:schemeClr val="tx1"/>
                </a:solidFill>
                <a:latin typeface="+mn-lt"/>
                <a:ea typeface="+mn-ea"/>
                <a:cs typeface="+mn-cs"/>
              </a:rPr>
              <a:t>Eustoma</a:t>
            </a:r>
            <a:r>
              <a:rPr lang="en-US" sz="1200" kern="1200" baseline="0" dirty="0" smtClean="0">
                <a:solidFill>
                  <a:schemeClr val="tx1"/>
                </a:solidFill>
                <a:latin typeface="+mn-lt"/>
                <a:ea typeface="+mn-ea"/>
                <a:cs typeface="+mn-cs"/>
              </a:rPr>
              <a:t> (white arrows) and a strawberry plant (pink arrows), and stem (yellow and black arrows).   </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t>
            </a:r>
            <a:r>
              <a:rPr lang="en-US" sz="2000" u="none" baseline="0" dirty="0" smtClean="0"/>
              <a:t>    </a:t>
            </a:r>
          </a:p>
          <a:p>
            <a:r>
              <a:rPr lang="en-US" sz="2000" u="none" baseline="0" dirty="0" smtClean="0"/>
              <a:t>           	</a:t>
            </a:r>
            <a:r>
              <a:rPr lang="en-US" sz="2000" u="none" dirty="0" smtClean="0"/>
              <a:t>Accessed 4/29/2011 -  </a:t>
            </a:r>
          </a:p>
          <a:p>
            <a:pPr lvl="1"/>
            <a:r>
              <a:rPr lang="en-US" sz="1600" u="none" dirty="0" smtClean="0"/>
              <a:t>	http://entnemdept.ufl.edu/pestalert/NPAG_duponchelia_report.pdf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u="none" dirty="0" smtClean="0"/>
              <a:t>Bethke, James and Brian Vander Mey. 2010.  Pest Alert:   </a:t>
            </a:r>
            <a:r>
              <a:rPr lang="en-US" i="1" u="none" dirty="0" smtClean="0"/>
              <a:t>Duponchelia fovealis</a:t>
            </a:r>
            <a:r>
              <a:rPr lang="en-US" u="none" dirty="0" smtClean="0"/>
              <a:t>. University of California Cooperative Extension, San Diego. </a:t>
            </a:r>
          </a:p>
          <a:p>
            <a:pPr lvl="1"/>
            <a:r>
              <a:rPr lang="en-US" u="none" dirty="0" smtClean="0"/>
              <a:t>	Accessed 4/29/2011 – </a:t>
            </a:r>
          </a:p>
          <a:p>
            <a:pPr lvl="1"/>
            <a:r>
              <a:rPr lang="en-US" u="none" dirty="0" smtClean="0"/>
              <a:t>	http://cesandiego.ucdavis.edu/files/82188.pdf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u="none" dirty="0" smtClean="0"/>
              <a:t>Billen W, 1994. On the harmfulness of Duponchelia fovealis (Zeller, 1847) in Germany (Lepidoptera, Pyralidae). Nota Lepidopterol, 16: 3-4, p. 212.</a:t>
            </a:r>
          </a:p>
          <a:p>
            <a:r>
              <a:rPr lang="en-US" sz="1200" i="0" u="none" dirty="0" smtClean="0"/>
              <a:t>Bonsignore, Carmelo Peter and Vincenzo Vacante.  2010.  “Duponchelia </a:t>
            </a:r>
            <a:r>
              <a:rPr lang="en-US" sz="1200" i="1" u="none" dirty="0" smtClean="0"/>
              <a:t>fovealis </a:t>
            </a:r>
            <a:r>
              <a:rPr lang="en-US" sz="1200" u="none" dirty="0" smtClean="0"/>
              <a:t>(Zeller). A New Emergency for Strawberries?”.  </a:t>
            </a:r>
            <a:r>
              <a:rPr lang="it-IT" sz="1200" u="none" dirty="0" smtClean="0"/>
              <a:t>Protezione delle colture, pp. 40-43.</a:t>
            </a:r>
            <a:r>
              <a:rPr lang="en-US" sz="1200" u="none" dirty="0" smtClean="0"/>
              <a:t>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r>
              <a:rPr lang="en-US" u="none" dirty="0" smtClean="0"/>
              <a:t>MacLeod, A. 1996. Summary Pest Risk Assessment: </a:t>
            </a:r>
            <a:r>
              <a:rPr lang="en-US" i="1" u="none" dirty="0" smtClean="0"/>
              <a:t>Duponchelia fovealis</a:t>
            </a:r>
            <a:r>
              <a:rPr lang="en-US" u="none" dirty="0" smtClean="0"/>
              <a:t>. DEFRA (Department for Environment, Food, and Rural Affairs), Central Science Laboratory, Sand Hutton, York, United Kingdom.</a:t>
            </a:r>
          </a:p>
          <a:p>
            <a:r>
              <a:rPr lang="en-US" u="none" dirty="0" smtClean="0"/>
              <a:t>Messelink, G. and W. Van Wensveen.  2003.  “Biocontrol of </a:t>
            </a:r>
            <a:r>
              <a:rPr lang="en-US" i="1" u="none" dirty="0" smtClean="0"/>
              <a:t>Duponchelia fovealis </a:t>
            </a:r>
            <a:r>
              <a:rPr lang="en-US" u="none" dirty="0" smtClean="0"/>
              <a:t>(Lepidoptera: 	Pyralidae) with Soil-Dwelling Predators in Potted Plants”.  Communications in Agriculture and Applied Biological Sciences, Ghent University, 68(4a), pp. 159-165. </a:t>
            </a:r>
          </a:p>
          <a:p>
            <a:r>
              <a:rPr lang="en-US" u="none" dirty="0" smtClean="0"/>
              <a:t>Murphy, Graeme.  2005.  </a:t>
            </a:r>
            <a:r>
              <a:rPr lang="en-US" i="1" u="none" dirty="0" smtClean="0"/>
              <a:t>Duponchelia fovealis</a:t>
            </a:r>
            <a:r>
              <a:rPr lang="en-US" u="none" dirty="0" smtClean="0"/>
              <a:t> - pronouncing it is just the start of the battle</a:t>
            </a:r>
          </a:p>
          <a:p>
            <a:pPr lvl="1"/>
            <a:r>
              <a:rPr lang="en-US" u="none" dirty="0" smtClean="0"/>
              <a:t>	Accessed 4-29-2011 - 	</a:t>
            </a:r>
          </a:p>
          <a:p>
            <a:pPr lvl="1"/>
            <a:r>
              <a:rPr lang="en-US" u="none" dirty="0" smtClean="0"/>
              <a:t>	http://www.omafra.gov.on.ca/english/crops/hort/news/grower/2005/08gn05a1.htm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r>
              <a:rPr lang="en-US" sz="1200" u="none" dirty="0" smtClean="0"/>
              <a:t>Unknown. 2006a.  “</a:t>
            </a:r>
            <a:r>
              <a:rPr lang="en-US" sz="1200" i="1" u="none" dirty="0" smtClean="0"/>
              <a:t>Duponchelia</a:t>
            </a:r>
            <a:r>
              <a:rPr lang="en-US" sz="1200" u="none" dirty="0" smtClean="0"/>
              <a:t> alla ribalta”, Colture Protette, No. 3, page 14.</a:t>
            </a:r>
          </a:p>
          <a:p>
            <a:pPr lvl="1"/>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latin typeface="+mn-lt"/>
                <a:ea typeface="+mn-ea"/>
                <a:cs typeface="+mn-cs"/>
              </a:rPr>
              <a:t>The eggs measure 0.5 X 0.7mm (0.02 X 0.03inches) and are whitish green or straw colored when laid.  Eggs turn pink then red as the embryo develops, finally turning brown prior to hatching.  They are laid singly or in masses of 3-10 (overlapping like roofing tile) mostly on the undersides of leaves (close to the veins) though they can also be found on the upper surface of</a:t>
            </a:r>
            <a:r>
              <a:rPr lang="en-US" sz="1200" kern="1200" baseline="0" dirty="0" smtClean="0">
                <a:solidFill>
                  <a:schemeClr val="tx1"/>
                </a:solidFill>
                <a:latin typeface="+mn-lt"/>
                <a:ea typeface="+mn-ea"/>
                <a:cs typeface="+mn-cs"/>
              </a:rPr>
              <a:t> the leaf</a:t>
            </a:r>
            <a:r>
              <a:rPr lang="en-US" sz="1200" kern="1200" dirty="0" smtClean="0">
                <a:solidFill>
                  <a:schemeClr val="tx1"/>
                </a:solidFill>
                <a:latin typeface="+mn-lt"/>
                <a:ea typeface="+mn-ea"/>
                <a:cs typeface="+mn-cs"/>
              </a:rPr>
              <a:t>, on the stalks, at the base of the plant, or in the upper soil layer.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Females have</a:t>
            </a:r>
            <a:r>
              <a:rPr lang="en-US" sz="1200" kern="1200" baseline="0" dirty="0" smtClean="0">
                <a:solidFill>
                  <a:schemeClr val="tx1"/>
                </a:solidFill>
                <a:latin typeface="+mn-lt"/>
                <a:ea typeface="+mn-ea"/>
                <a:cs typeface="+mn-cs"/>
              </a:rPr>
              <a:t> also been documented to lay eggs on furnishings within the greenhouse.  In addition, Lance Osborne (Mid-Florida Research and Education Center– Apopka) has recorded eggs being laid on the fruit.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u="none" dirty="0" smtClean="0"/>
              <a:t>Bethke, James and Brian Vander Mey. 2010.  Pest Alert:   </a:t>
            </a:r>
            <a:r>
              <a:rPr lang="en-US" i="1" u="none" dirty="0" smtClean="0"/>
              <a:t>Duponchelia fovealis</a:t>
            </a:r>
            <a:r>
              <a:rPr lang="en-US" u="none" dirty="0" smtClean="0"/>
              <a:t>. University of California Cooperative Extension, San Diego.  </a:t>
            </a:r>
          </a:p>
          <a:p>
            <a:pPr lvl="1"/>
            <a:r>
              <a:rPr lang="en-US" u="none" dirty="0" smtClean="0"/>
              <a:t>	Accessed 4/29/2011 – </a:t>
            </a:r>
          </a:p>
          <a:p>
            <a:pPr lvl="1"/>
            <a:r>
              <a:rPr lang="en-US" u="none" dirty="0" smtClean="0"/>
              <a:t>	http://cesandiego.ucdavis.edu/files/82188.pdf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u="none" dirty="0" smtClean="0"/>
              <a:t>Billen W, 1994. On the harmfulness of Duponchelia fovealis (Zeller, 1847) in Germany (Lepidoptera, Pyralidae). Nota Lepidopterol, 16: 3-4, p. 212.</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r>
              <a:rPr lang="en-US" sz="1200" u="none" dirty="0" smtClean="0"/>
              <a:t>Jackel, Barbara, Birgit Kummer, and Monika Kurhais.  1996.  “Biological Control of </a:t>
            </a:r>
            <a:r>
              <a:rPr lang="en-US" sz="1200" i="1" u="none" dirty="0" smtClean="0"/>
              <a:t>Duponchelia fovealis</a:t>
            </a:r>
            <a:r>
              <a:rPr lang="en-US" sz="1200" u="none" dirty="0" smtClean="0"/>
              <a:t> Zeller (Lepidoptera, Pyralidae)”.  Mitteilungen aus der Biologishen fur Land und Forstwirtschaft.  Vol. 321. p. 483.</a:t>
            </a:r>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Upon hatching, the larvae measure 1.5mm (0.06in) in length and have a shiny dark head and a salmon pink body with a line of separate</a:t>
            </a:r>
            <a:r>
              <a:rPr lang="en-US" sz="1200" kern="1200" baseline="0" dirty="0" smtClean="0">
                <a:solidFill>
                  <a:schemeClr val="tx1"/>
                </a:solidFill>
                <a:latin typeface="+mn-lt"/>
                <a:ea typeface="+mn-ea"/>
                <a:cs typeface="+mn-cs"/>
              </a:rPr>
              <a:t>d brown to </a:t>
            </a:r>
            <a:r>
              <a:rPr lang="en-US" sz="1200" kern="1200" dirty="0" smtClean="0">
                <a:solidFill>
                  <a:schemeClr val="tx1"/>
                </a:solidFill>
                <a:latin typeface="+mn-lt"/>
                <a:ea typeface="+mn-ea"/>
                <a:cs typeface="+mn-cs"/>
              </a:rPr>
              <a:t>gray spots extending across and around each segment.  On</a:t>
            </a:r>
            <a:r>
              <a:rPr lang="en-US" sz="1200" kern="1200" baseline="0" dirty="0" smtClean="0">
                <a:solidFill>
                  <a:schemeClr val="tx1"/>
                </a:solidFill>
                <a:latin typeface="+mn-lt"/>
                <a:ea typeface="+mn-ea"/>
                <a:cs typeface="+mn-cs"/>
              </a:rPr>
              <a:t> some segments, there are 2 transverse rows of these spots. </a:t>
            </a:r>
            <a:r>
              <a:rPr lang="en-US" sz="1200" kern="1200" dirty="0" smtClean="0">
                <a:solidFill>
                  <a:schemeClr val="tx1"/>
                </a:solidFill>
                <a:latin typeface="+mn-lt"/>
                <a:ea typeface="+mn-ea"/>
                <a:cs typeface="+mn-cs"/>
              </a:rPr>
              <a:t>The second row of spots will not extend around the segment; they stop on the sides of the caterpillar.</a:t>
            </a:r>
            <a:r>
              <a:rPr lang="en-US" sz="1200" kern="1200" baseline="0" dirty="0" smtClean="0">
                <a:solidFill>
                  <a:schemeClr val="tx1"/>
                </a:solidFill>
                <a:latin typeface="+mn-lt"/>
                <a:ea typeface="+mn-ea"/>
                <a:cs typeface="+mn-cs"/>
              </a:rPr>
              <a:t>  It is important to note that these spots are uniform in color from top to bottom (i.e. the spots do not fade in color as they approach the ventral side of the caterpillar).  </a:t>
            </a:r>
            <a:r>
              <a:rPr lang="en-US" sz="1200" kern="1200" dirty="0" smtClean="0">
                <a:solidFill>
                  <a:schemeClr val="tx1"/>
                </a:solidFill>
                <a:latin typeface="+mn-lt"/>
                <a:ea typeface="+mn-ea"/>
                <a:cs typeface="+mn-cs"/>
              </a:rPr>
              <a:t>If you look at these spots with a hand lens, you will see at least one short, stout hair emerging from each of them (yellow arrow).  There is also a hard dorsal plate (or sclerotized region) located</a:t>
            </a:r>
            <a:r>
              <a:rPr lang="en-US" sz="1200" kern="1200" baseline="0" dirty="0" smtClean="0">
                <a:solidFill>
                  <a:schemeClr val="tx1"/>
                </a:solidFill>
                <a:latin typeface="+mn-lt"/>
                <a:ea typeface="+mn-ea"/>
                <a:cs typeface="+mn-cs"/>
              </a:rPr>
              <a:t> on the segment just behind the head.  This plate is the same color as the head capsule (red arrow).</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the larvae grow, their</a:t>
            </a:r>
            <a:r>
              <a:rPr lang="en-US" sz="1200" kern="1200" baseline="0" dirty="0" smtClean="0">
                <a:solidFill>
                  <a:schemeClr val="tx1"/>
                </a:solidFill>
                <a:latin typeface="+mn-lt"/>
                <a:ea typeface="+mn-ea"/>
                <a:cs typeface="+mn-cs"/>
              </a:rPr>
              <a:t> background color </a:t>
            </a:r>
            <a:r>
              <a:rPr lang="en-US" sz="1200" kern="1200" dirty="0" smtClean="0">
                <a:solidFill>
                  <a:schemeClr val="tx1"/>
                </a:solidFill>
                <a:latin typeface="+mn-lt"/>
                <a:ea typeface="+mn-ea"/>
                <a:cs typeface="+mn-cs"/>
              </a:rPr>
              <a:t>changes to a creamy white or light brown or dirty white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color.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color apparently varies depending on the host plant.  In some</a:t>
            </a:r>
            <a:r>
              <a:rPr lang="en-US" sz="1200" kern="1200" baseline="0" dirty="0" smtClean="0">
                <a:solidFill>
                  <a:schemeClr val="tx1"/>
                </a:solidFill>
                <a:latin typeface="+mn-lt"/>
                <a:ea typeface="+mn-ea"/>
                <a:cs typeface="+mn-cs"/>
              </a:rPr>
              <a:t> cases, t</a:t>
            </a:r>
            <a:r>
              <a:rPr lang="en-US" sz="1200" kern="1200" dirty="0" smtClean="0">
                <a:solidFill>
                  <a:schemeClr val="tx1"/>
                </a:solidFill>
                <a:latin typeface="+mn-lt"/>
                <a:ea typeface="+mn-ea"/>
                <a:cs typeface="+mn-cs"/>
              </a:rPr>
              <a:t>he background color of the larvae can also appear quite dark due</a:t>
            </a:r>
            <a:r>
              <a:rPr lang="en-US" sz="1200" kern="1200" baseline="0" dirty="0" smtClean="0">
                <a:solidFill>
                  <a:schemeClr val="tx1"/>
                </a:solidFill>
                <a:latin typeface="+mn-lt"/>
                <a:ea typeface="+mn-ea"/>
                <a:cs typeface="+mn-cs"/>
              </a:rPr>
              <a:t> to recent feeding activity</a:t>
            </a:r>
            <a:r>
              <a:rPr lang="en-US" sz="1200" kern="1200" dirty="0" smtClean="0">
                <a:solidFill>
                  <a:schemeClr val="tx1"/>
                </a:solidFill>
                <a:latin typeface="+mn-lt"/>
                <a:ea typeface="+mn-ea"/>
                <a:cs typeface="+mn-cs"/>
              </a:rPr>
              <a:t> (bottom image) making the spots hard to see. Prior to pupation, the larvae can reach 17-30mm (0.7 to 1.25in) long and become pearly in appearance (they also seem to loose their spots).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has been noted in the literature that the larvae are </a:t>
            </a:r>
            <a:r>
              <a:rPr lang="en-US" sz="1200" kern="1200" dirty="0" smtClean="0">
                <a:solidFill>
                  <a:schemeClr val="tx1"/>
                </a:solidFill>
                <a:latin typeface="+mn-lt"/>
                <a:ea typeface="+mn-ea"/>
                <a:cs typeface="+mn-cs"/>
              </a:rPr>
              <a:t>photophobic (an intolerance of light) and when they are exposed to light, they vigorously move back and forth</a:t>
            </a:r>
            <a:r>
              <a:rPr lang="en-US" sz="1200" kern="1200" baseline="0" dirty="0" smtClean="0">
                <a:solidFill>
                  <a:schemeClr val="tx1"/>
                </a:solidFill>
                <a:latin typeface="+mn-lt"/>
                <a:ea typeface="+mn-ea"/>
                <a:cs typeface="+mn-cs"/>
              </a:rPr>
              <a:t>.  It has also been noted that when feeding on the aquatic hosts, they do not seem to mind the leaves being submerged in water.</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u="none" dirty="0" smtClean="0"/>
              <a:t>Bethke, James and Brian Vander Mey. 2010.  Pest Alert:   </a:t>
            </a:r>
            <a:r>
              <a:rPr lang="en-US" i="1" u="none" dirty="0" smtClean="0"/>
              <a:t>Duponchelia fovealis</a:t>
            </a:r>
            <a:r>
              <a:rPr lang="en-US" u="none" dirty="0" smtClean="0"/>
              <a:t>. University of California Cooperative Extension, San Diego. </a:t>
            </a:r>
          </a:p>
          <a:p>
            <a:pPr lvl="1"/>
            <a:r>
              <a:rPr lang="en-US" u="none" dirty="0" smtClean="0"/>
              <a:t>	Accessed 4/29/2011 – </a:t>
            </a:r>
          </a:p>
          <a:p>
            <a:pPr lvl="1"/>
            <a:r>
              <a:rPr lang="en-US" u="none" dirty="0" smtClean="0"/>
              <a:t>	http://cesandiego.ucdavis.edu/files/82188.pdf </a:t>
            </a:r>
          </a:p>
          <a:p>
            <a:r>
              <a:rPr lang="en-US" u="none" dirty="0" smtClean="0"/>
              <a:t>Billen W, 1994. On the harmfulness of Duponchelia fovealis (Zeller, 1847) in Germany (Lepidoptera, Pyralidae). Nota Lepidopterol, 16: 3-4, p. 212.</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The pupae undergo pupation in a cocoon made of webbing, frass, and soil particles.  The cocoon measures 15 to 19mm (0.6 to 0.75in).  The pupae itself is yellow brown in color (becoming darker as the adult gets closer to emergence) and measures 9 to 12mm long (0.35 to 0.5in).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u="none" dirty="0" smtClean="0"/>
              <a:t>Bethke, James and Brian Vander Mey. 2010.  Pest Alert:   </a:t>
            </a:r>
            <a:r>
              <a:rPr lang="en-US" i="1" u="none" dirty="0" smtClean="0"/>
              <a:t>Duponchelia fovealis</a:t>
            </a:r>
            <a:r>
              <a:rPr lang="en-US" u="none" dirty="0" smtClean="0"/>
              <a:t>. University of California Cooperative Extension, San Diego.  </a:t>
            </a:r>
          </a:p>
          <a:p>
            <a:pPr lvl="1"/>
            <a:r>
              <a:rPr lang="en-US" u="none" dirty="0" smtClean="0"/>
              <a:t>	Accessed 4/29/2011 – </a:t>
            </a:r>
          </a:p>
          <a:p>
            <a:pPr lvl="1"/>
            <a:r>
              <a:rPr lang="en-US" u="none" dirty="0" smtClean="0"/>
              <a:t>	http://cesandiego.ucdavis.edu/files/82188.pdf </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Adults have a wingspan of 19 to 21mm (0.75 to 0.83in).  The forewings (measuring 9 to 11mm or 0.35</a:t>
            </a:r>
            <a:r>
              <a:rPr lang="en-US" sz="1200" kern="1200" baseline="0" dirty="0" smtClean="0">
                <a:solidFill>
                  <a:schemeClr val="tx1"/>
                </a:solidFill>
                <a:latin typeface="+mn-lt"/>
                <a:ea typeface="+mn-ea"/>
                <a:cs typeface="+mn-cs"/>
              </a:rPr>
              <a:t> to 0.43in) </a:t>
            </a:r>
            <a:r>
              <a:rPr lang="en-US" sz="1200" kern="1200" dirty="0" smtClean="0">
                <a:solidFill>
                  <a:schemeClr val="tx1"/>
                </a:solidFill>
                <a:latin typeface="+mn-lt"/>
                <a:ea typeface="+mn-ea"/>
                <a:cs typeface="+mn-cs"/>
              </a:rPr>
              <a:t>are gray-brown in color with 2 yellowish</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white transverse lines (red arrows).  The outermost of these lines has a pronounced “finger” that points towards the edge of the wing (yellow arrow).</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When at rest, the wings are held out from body forming a triangle. The wing fringe is cream-colored alternating with dark  (orange arrows).  The adult body measures 9 to 12mm (0.35</a:t>
            </a:r>
            <a:r>
              <a:rPr lang="en-US" sz="1200" kern="1200" baseline="0" dirty="0" smtClean="0">
                <a:solidFill>
                  <a:schemeClr val="tx1"/>
                </a:solidFill>
                <a:latin typeface="+mn-lt"/>
                <a:ea typeface="+mn-ea"/>
                <a:cs typeface="+mn-cs"/>
              </a:rPr>
              <a:t> to 0.5in) </a:t>
            </a:r>
            <a:r>
              <a:rPr lang="en-US" sz="1200" kern="1200" dirty="0" smtClean="0">
                <a:solidFill>
                  <a:schemeClr val="tx1"/>
                </a:solidFill>
                <a:latin typeface="+mn-lt"/>
                <a:ea typeface="+mn-ea"/>
                <a:cs typeface="+mn-cs"/>
              </a:rPr>
              <a:t>in length.  The head, antennae, and body are olive brown.  The abdomen has cream colored rings encircling it (purple arrow).  The legs are pale brown.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males’ abdomen is held curved upwards (almost 90 degrees from horizontal – blue arrow).  Males have a longer, slimmer abdomen compared to females (green arrows).  In fact, the abdomen</a:t>
            </a:r>
            <a:r>
              <a:rPr lang="en-US" sz="1200" kern="1200" baseline="0" dirty="0" smtClean="0">
                <a:solidFill>
                  <a:schemeClr val="tx1"/>
                </a:solidFill>
                <a:latin typeface="+mn-lt"/>
                <a:ea typeface="+mn-ea"/>
                <a:cs typeface="+mn-cs"/>
              </a:rPr>
              <a:t> of the male is unusually long for most moths as it extends beyond the wings.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males</a:t>
            </a:r>
            <a:r>
              <a:rPr lang="en-US" sz="1200" kern="1200" dirty="0" smtClean="0">
                <a:solidFill>
                  <a:schemeClr val="tx1"/>
                </a:solidFill>
                <a:latin typeface="+mn-lt"/>
                <a:ea typeface="+mn-ea"/>
                <a:cs typeface="+mn-cs"/>
              </a:rPr>
              <a:t> also have a cream colored somewhat triangular shaped spot located along the innermost line of the forewing (white</a:t>
            </a:r>
            <a:r>
              <a:rPr lang="en-US" sz="1200" kern="1200" baseline="0" dirty="0" smtClean="0">
                <a:solidFill>
                  <a:schemeClr val="tx1"/>
                </a:solidFill>
                <a:latin typeface="+mn-lt"/>
                <a:ea typeface="+mn-ea"/>
                <a:cs typeface="+mn-cs"/>
              </a:rPr>
              <a:t> and black arrows)</a:t>
            </a:r>
            <a:r>
              <a:rPr lang="en-US" sz="1200" kern="1200" dirty="0" smtClean="0">
                <a:solidFill>
                  <a:schemeClr val="tx1"/>
                </a:solidFill>
                <a:latin typeface="+mn-lt"/>
                <a:ea typeface="+mn-ea"/>
                <a:cs typeface="+mn-cs"/>
              </a:rPr>
              <a:t>.  In some cases, this</a:t>
            </a:r>
            <a:r>
              <a:rPr lang="en-US" sz="1200" kern="1200" baseline="0" dirty="0" smtClean="0">
                <a:solidFill>
                  <a:schemeClr val="tx1"/>
                </a:solidFill>
                <a:latin typeface="+mn-lt"/>
                <a:ea typeface="+mn-ea"/>
                <a:cs typeface="+mn-cs"/>
              </a:rPr>
              <a:t> area looks like a clear area in the wing (fovea).  </a:t>
            </a:r>
            <a:r>
              <a:rPr lang="en-US" sz="1200" kern="1200" dirty="0" smtClean="0">
                <a:solidFill>
                  <a:schemeClr val="tx1"/>
                </a:solidFill>
                <a:latin typeface="+mn-lt"/>
                <a:ea typeface="+mn-ea"/>
                <a:cs typeface="+mn-cs"/>
              </a:rPr>
              <a:t>This area may be seen when the males are at rest, though probably the use of a hand lens is needed.  In addition, if the male</a:t>
            </a:r>
            <a:r>
              <a:rPr lang="en-US" sz="1200" kern="1200" baseline="0" dirty="0" smtClean="0">
                <a:solidFill>
                  <a:schemeClr val="tx1"/>
                </a:solidFill>
                <a:latin typeface="+mn-lt"/>
                <a:ea typeface="+mn-ea"/>
                <a:cs typeface="+mn-cs"/>
              </a:rPr>
              <a:t> specimen has lost many of its scales, you may not be able to see this area at all.  You may even have a hard time seeing the finger protection on the outermost line if the specimen has lost many wing scales.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hindwings cannot be seen unless the specimen is </a:t>
            </a:r>
            <a:r>
              <a:rPr lang="en-US" sz="1200" kern="1200" baseline="0" dirty="0" smtClean="0">
                <a:solidFill>
                  <a:schemeClr val="tx1"/>
                </a:solidFill>
                <a:latin typeface="+mn-lt"/>
                <a:ea typeface="+mn-ea"/>
                <a:cs typeface="+mn-cs"/>
              </a:rPr>
              <a:t>spread (top right image).  When they are, you will see that the hindwings of</a:t>
            </a:r>
            <a:r>
              <a:rPr lang="en-US" sz="1200" kern="1200" dirty="0" smtClean="0">
                <a:solidFill>
                  <a:schemeClr val="tx1"/>
                </a:solidFill>
                <a:latin typeface="+mn-lt"/>
                <a:ea typeface="+mn-ea"/>
                <a:cs typeface="+mn-cs"/>
              </a:rPr>
              <a:t> both sexes are pale-olive brown with a cream colored wavy line going across the middle of the wing (pink arrows).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has been noted in a few articles that the adults (presumably both males and females) fly low and fast with their abdomen curved upwards which gives the species a unique flight pattern (rather quick and irregular in movement).  In addition, it has been noted that with heavy infestations, the adults can move in swarms.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i="0" u="none" dirty="0" smtClean="0"/>
              <a:t>Bethke, James and Brian Vander Mey. 2010.  Pest Alert:   </a:t>
            </a:r>
            <a:r>
              <a:rPr lang="en-US" i="1" u="none" dirty="0" smtClean="0"/>
              <a:t>Duponchelia fovealis</a:t>
            </a:r>
            <a:r>
              <a:rPr lang="en-US" i="0" u="none" dirty="0" smtClean="0"/>
              <a:t>. University of California Cooperative Extension, San Diego.  </a:t>
            </a:r>
          </a:p>
          <a:p>
            <a:pPr lvl="1"/>
            <a:r>
              <a:rPr lang="en-US" i="0" u="none" dirty="0" smtClean="0"/>
              <a:t>	Accessed 4/29/2011 – </a:t>
            </a:r>
          </a:p>
          <a:p>
            <a:pPr lvl="1"/>
            <a:r>
              <a:rPr lang="en-US" i="0" u="none" dirty="0" smtClean="0"/>
              <a:t>	http://cesandiego.ucdavis.edu/files/82188.pdf </a:t>
            </a:r>
          </a:p>
          <a:p>
            <a:r>
              <a:rPr lang="en-US" sz="1200" i="0" u="none" dirty="0" smtClean="0"/>
              <a:t>Bonsignore, Carmelo Peter and Vincenzo Vacante.  2010.  “Duponchelia fovealis (Zeller). A New Emergency for Strawberries?”.  </a:t>
            </a:r>
            <a:r>
              <a:rPr lang="it-IT" sz="1200" i="0" u="none" dirty="0" smtClean="0"/>
              <a:t>Protezione delle colture, pp. 40-43.</a:t>
            </a:r>
            <a:r>
              <a:rPr lang="en-US" sz="1200" i="0" u="none" dirty="0" smtClean="0"/>
              <a:t> </a:t>
            </a:r>
          </a:p>
          <a:p>
            <a:r>
              <a:rPr lang="en-US" i="0" u="none" dirty="0" smtClean="0"/>
              <a:t>Brambila, Julieta and Ian Stocks.  2010.  The European Pepper Moth, Duponchelia fovealis Zeller (Lepidoptera: Crambidae), a Mediterranean Pest Moth Discovered in Central Florida.  </a:t>
            </a:r>
          </a:p>
          <a:p>
            <a:pPr lvl="1"/>
            <a:r>
              <a:rPr lang="en-US" i="0" u="none" dirty="0" smtClean="0"/>
              <a:t>	Accessed 4/29/2011 - 	</a:t>
            </a:r>
          </a:p>
          <a:p>
            <a:pPr lvl="1"/>
            <a:r>
              <a:rPr lang="en-US" i="0" u="none" dirty="0" smtClean="0"/>
              <a:t>	http://www.freshfromflorida.com/pi/pest_alerts/pdf/duponchelia_fovealis.pdf </a:t>
            </a:r>
          </a:p>
          <a:p>
            <a:r>
              <a:rPr lang="en-US" i="0" u="none" dirty="0" smtClean="0"/>
              <a:t>CABI International. 2010.  “Selected Sections for: Duponchelia fovealis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2006a.  “</a:t>
            </a:r>
            <a:r>
              <a:rPr lang="en-US" sz="1200" i="1" u="none" dirty="0" smtClean="0"/>
              <a:t>Duponchelia</a:t>
            </a:r>
            <a:r>
              <a:rPr lang="en-US" sz="1200" u="none" dirty="0" smtClean="0"/>
              <a:t> alla ribalta”, Colture Protette, No. 3, page 14.</a:t>
            </a:r>
          </a:p>
          <a:p>
            <a:endParaRPr lang="en-US" sz="1200" u="non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CCA90EC-84E6-4F64-9E23-D2D711A03EA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The length of development for this pest varies according to temperature.  In a greenhouse setting (at 68˚F or 20˚C), the development time is 4-9 days for the eggs;  3-4 weeks for the larvae; 1-2 weeks for pupation; and 1-2 weeks for adults (6-8 weeks in total).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adults quickly mate with females laying eggs within 24 hours of emergence.  The females are capable of laying 200 eggs during her lifetime.  In a greenhouse setting, 8 to 9 generations per year have been recorded.  I</a:t>
            </a:r>
            <a:r>
              <a:rPr lang="en-US" sz="1200" kern="1200" baseline="0" dirty="0" smtClean="0">
                <a:solidFill>
                  <a:schemeClr val="tx1"/>
                </a:solidFill>
                <a:latin typeface="+mn-lt"/>
                <a:ea typeface="+mn-ea"/>
                <a:cs typeface="+mn-cs"/>
              </a:rPr>
              <a:t>n the warm climates of California and the southeastern United States, the potential for multiple brood production </a:t>
            </a:r>
            <a:r>
              <a:rPr lang="en-US" sz="1200" kern="1200" dirty="0" smtClean="0">
                <a:solidFill>
                  <a:schemeClr val="tx1"/>
                </a:solidFill>
                <a:latin typeface="+mn-lt"/>
                <a:ea typeface="+mn-ea"/>
                <a:cs typeface="+mn-cs"/>
              </a:rPr>
              <a:t>and a shortened life cycle is quite </a:t>
            </a:r>
            <a:r>
              <a:rPr lang="en-US" sz="1200" kern="1200" baseline="0" dirty="0" smtClean="0">
                <a:solidFill>
                  <a:schemeClr val="tx1"/>
                </a:solidFill>
                <a:latin typeface="+mn-lt"/>
                <a:ea typeface="+mn-ea"/>
                <a:cs typeface="+mn-cs"/>
              </a:rPr>
              <a:t>high.</a:t>
            </a:r>
            <a:r>
              <a:rPr lang="en-US" sz="1200" kern="1200" dirty="0" smtClean="0">
                <a:solidFill>
                  <a:schemeClr val="tx1"/>
                </a:solidFill>
                <a:latin typeface="+mn-lt"/>
                <a:ea typeface="+mn-ea"/>
                <a:cs typeface="+mn-cs"/>
              </a:rPr>
              <a:t>  </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u="none" dirty="0" smtClean="0"/>
              <a:t>Ahern, Robert. 2010.  Amended NPAG Report.  </a:t>
            </a:r>
            <a:r>
              <a:rPr lang="en-US" sz="2000" i="1" u="none" dirty="0" smtClean="0"/>
              <a:t>Duponchelia fovealis</a:t>
            </a:r>
            <a:r>
              <a:rPr lang="en-US" sz="2000" u="none" dirty="0" smtClean="0"/>
              <a:t> Zeller: Lepidoptera/Pyralidae.  	</a:t>
            </a:r>
          </a:p>
          <a:p>
            <a:r>
              <a:rPr lang="en-US" sz="2000" u="none" dirty="0" smtClean="0"/>
              <a:t>	Accessed 4/29/2011 -  </a:t>
            </a:r>
          </a:p>
          <a:p>
            <a:pPr lvl="1"/>
            <a:r>
              <a:rPr lang="en-US" sz="1600" u="none" dirty="0" smtClean="0"/>
              <a:t>	http://entnemdept.ufl.edu/pestalert/NPAG_duponchelia_report.pdf .</a:t>
            </a:r>
            <a:endParaRPr lang="en-US"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2005a.</a:t>
            </a:r>
            <a:r>
              <a:rPr lang="en-US" u="none" baseline="0" dirty="0" smtClean="0"/>
              <a:t>  Risk management Decision Document for </a:t>
            </a:r>
            <a:r>
              <a:rPr lang="en-US" i="1" u="none" baseline="0" dirty="0" smtClean="0"/>
              <a:t>Duponchelia fovealis </a:t>
            </a:r>
            <a:r>
              <a:rPr lang="en-US" u="none" baseline="0" dirty="0" smtClean="0"/>
              <a:t>in Canada. </a:t>
            </a:r>
            <a:r>
              <a:rPr lang="en-US" u="none" dirty="0" smtClean="0"/>
              <a:t>Canadian Food Inspection Agency.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	Accessed 4/29/2011 - </a:t>
            </a:r>
            <a:r>
              <a:rPr lang="en-US" u="none"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http://entnemdept.ufl.edu/pestalert/duponchelia_fovealis_risk_management.pdf</a:t>
            </a:r>
            <a:endParaRPr lang="en-US" u="non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Anonymous. 2005b. Plant Pest Information: </a:t>
            </a:r>
            <a:r>
              <a:rPr lang="en-US" i="1" u="none" dirty="0" smtClean="0"/>
              <a:t>Duponchelia fovealis </a:t>
            </a:r>
            <a:r>
              <a:rPr lang="en-US" u="none" dirty="0" smtClean="0"/>
              <a:t>Zeller. Canadian Food Inspection Agency.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Accessed 4/29/2011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	</a:t>
            </a:r>
            <a:r>
              <a:rPr lang="en-US" sz="1200" dirty="0" smtClean="0"/>
              <a:t>http://entnemdept.ufl.edu/pestalert/Duponchelia_fovealis_Canada.pdf</a:t>
            </a:r>
          </a:p>
          <a:p>
            <a:r>
              <a:rPr lang="en-US" u="none" dirty="0" smtClean="0"/>
              <a:t>Bethke, James and Brian Vander Mey. 2010.  Pest Alert:   </a:t>
            </a:r>
            <a:r>
              <a:rPr lang="en-US" i="1" u="none" dirty="0" smtClean="0"/>
              <a:t>Duponchelia fovealis</a:t>
            </a:r>
            <a:r>
              <a:rPr lang="en-US" u="none" dirty="0" smtClean="0"/>
              <a:t>. University of California Cooperative Extension, San Diego.  </a:t>
            </a:r>
          </a:p>
          <a:p>
            <a:pPr lvl="1"/>
            <a:r>
              <a:rPr lang="en-US" u="none" dirty="0" smtClean="0"/>
              <a:t>	Accessed 4/29/2011 – </a:t>
            </a:r>
          </a:p>
          <a:p>
            <a:pPr lvl="1"/>
            <a:r>
              <a:rPr lang="en-US" u="none" dirty="0" smtClean="0"/>
              <a:t>	http://cesandiego.ucdavis.edu/files/82188.pdf </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u="none" dirty="0" smtClean="0"/>
              <a:t>Brambila, Julieta and Ian Stocks.  2010.  The European Pepper Moth, </a:t>
            </a:r>
            <a:r>
              <a:rPr lang="en-US" i="1" u="none" dirty="0" smtClean="0"/>
              <a:t>Duponchelia fovealis </a:t>
            </a:r>
            <a:r>
              <a:rPr lang="en-US" u="none" dirty="0" smtClean="0"/>
              <a:t>Zeller (Lepidoptera: Crambidae), a Mediterranean Pest Moth Discovered in Central Florida.  </a:t>
            </a:r>
          </a:p>
          <a:p>
            <a:pPr lvl="1"/>
            <a:r>
              <a:rPr lang="en-US" u="none" dirty="0" smtClean="0"/>
              <a:t>	Accessed 4/29/2011 - 	</a:t>
            </a:r>
          </a:p>
          <a:p>
            <a:pPr lvl="1"/>
            <a:r>
              <a:rPr lang="en-US" u="none" dirty="0" smtClean="0"/>
              <a:t>	http://www.freshfromflorida.com/pi/pest_alerts/pdf/duponchelia_fovealis.pdf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u="none" dirty="0" smtClean="0"/>
              <a:t>Hoffman, Kevin.  2010.  CDFA Detection Advisory for a Cramid moth: </a:t>
            </a:r>
            <a:r>
              <a:rPr lang="en-US" i="1" u="none" dirty="0" smtClean="0"/>
              <a:t>Duponchelia fovealis</a:t>
            </a:r>
            <a:r>
              <a:rPr lang="en-US" u="none" dirty="0" smtClean="0"/>
              <a:t> (Zeller) (Pyraloidea: Crambidae).  Reference PDR: 1511851.  </a:t>
            </a:r>
          </a:p>
          <a:p>
            <a:pPr lvl="1"/>
            <a:r>
              <a:rPr lang="en-US" u="none" dirty="0" smtClean="0"/>
              <a:t>	Accessed 4/29/2011 – </a:t>
            </a:r>
          </a:p>
          <a:p>
            <a:pPr lvl="1"/>
            <a:r>
              <a:rPr lang="en-US" u="none" dirty="0" smtClean="0"/>
              <a:t>	http://www.kernag.com/dept/news/2010/2010-san-diego-duponchelia-fovealis-07-16-2010.pdf.</a:t>
            </a:r>
          </a:p>
          <a:p>
            <a:r>
              <a:rPr lang="en-US" sz="1200" u="none" dirty="0" smtClean="0"/>
              <a:t>Jackel, Barbara, Birgit Kummer, and Monika Kurhais.  1996.  “Biological Control of </a:t>
            </a:r>
            <a:r>
              <a:rPr lang="en-US" sz="1200" i="1" u="none" dirty="0" smtClean="0"/>
              <a:t>Duponchelia fovealis</a:t>
            </a:r>
            <a:r>
              <a:rPr lang="en-US" sz="1200" u="none" dirty="0" smtClean="0"/>
              <a:t> Zeller (Lepidoptera, Pyralidae)”.  Mitteilungen aus der Biologishen fur Land und Forstwirtschaft.  Vol. 321. p. 483.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2006a.  “</a:t>
            </a:r>
            <a:r>
              <a:rPr lang="en-US" sz="1200" i="1" u="none" dirty="0" smtClean="0"/>
              <a:t>Duponchelia</a:t>
            </a:r>
            <a:r>
              <a:rPr lang="en-US" sz="1200" u="none" dirty="0" smtClean="0"/>
              <a:t> alla ribalta”, Colture Protette, No. 3, page 14.</a:t>
            </a:r>
          </a:p>
          <a:p>
            <a:endParaRPr lang="en-US" u="none"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10/12/2011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10/12/2011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10/12/2011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10/12/2011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79512" y="6109251"/>
            <a:ext cx="2099960" cy="682487"/>
          </a:xfrm>
          <a:prstGeom prst="rect">
            <a:avLst/>
          </a:prstGeom>
        </p:spPr>
      </p:pic>
      <p:sp>
        <p:nvSpPr>
          <p:cNvPr id="14" name="Rectangle 13"/>
          <p:cNvSpPr/>
          <p:nvPr/>
        </p:nvSpPr>
        <p:spPr>
          <a:xfrm>
            <a:off x="27432" y="597672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6977780" y="6069497"/>
            <a:ext cx="2099960" cy="682487"/>
          </a:xfrm>
          <a:prstGeom prst="rect">
            <a:avLst/>
          </a:prstGeom>
        </p:spPr>
      </p:pic>
      <p:sp>
        <p:nvSpPr>
          <p:cNvPr id="14" name="Rectangle 13"/>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6977780" y="6069497"/>
            <a:ext cx="2099960" cy="682487"/>
          </a:xfrm>
          <a:prstGeom prst="rect">
            <a:avLst/>
          </a:prstGeom>
        </p:spPr>
      </p:pic>
      <p:sp>
        <p:nvSpPr>
          <p:cNvPr id="14" name="Rectangle 13"/>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6"/>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6977780" y="6069497"/>
            <a:ext cx="2099960" cy="682487"/>
          </a:xfrm>
          <a:prstGeom prst="rect">
            <a:avLst/>
          </a:prstGeom>
        </p:spPr>
      </p:pic>
      <p:sp>
        <p:nvSpPr>
          <p:cNvPr id="14" name="Rectangle 13"/>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6"/>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1" name="Text Placeholder 10"/>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1379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orange ifas logo.png"/>
          <p:cNvPicPr>
            <a:picLocks noChangeAspect="1"/>
          </p:cNvPicPr>
          <p:nvPr/>
        </p:nvPicPr>
        <p:blipFill>
          <a:blip r:embed="rId18" cstate="print"/>
          <a:stretch>
            <a:fillRect/>
          </a:stretch>
        </p:blipFill>
        <p:spPr>
          <a:xfrm>
            <a:off x="6977780" y="6069497"/>
            <a:ext cx="2099960" cy="682487"/>
          </a:xfrm>
          <a:prstGeom prst="rect">
            <a:avLst/>
          </a:prstGeom>
        </p:spPr>
      </p:pic>
      <p:sp>
        <p:nvSpPr>
          <p:cNvPr id="8" name="Rectangle 7"/>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22.jpeg"/><Relationship Id="rId5" Type="http://schemas.openxmlformats.org/officeDocument/2006/relationships/image" Target="../media/image21.tiff"/><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6.jpeg"/><Relationship Id="rId5" Type="http://schemas.openxmlformats.org/officeDocument/2006/relationships/image" Target="../media/image24.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1"/>
            <a:ext cx="7772400" cy="4419600"/>
          </a:xfrm>
        </p:spPr>
        <p:txBody>
          <a:bodyPr/>
          <a:lstStyle/>
          <a:p>
            <a:r>
              <a:rPr lang="en-US" dirty="0" smtClean="0"/>
              <a:t>A New Emerging Pest in Florida:</a:t>
            </a:r>
            <a:br>
              <a:rPr lang="en-US" dirty="0" smtClean="0"/>
            </a:br>
            <a:r>
              <a:rPr lang="en-US" dirty="0" smtClean="0"/>
              <a:t>European Pepper Moth (EPM) </a:t>
            </a:r>
            <a:endParaRPr lang="en-US"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1219200"/>
            <a:ext cx="8229600" cy="4648200"/>
          </a:xfrm>
        </p:spPr>
        <p:txBody>
          <a:bodyPr>
            <a:normAutofit/>
          </a:bodyPr>
          <a:lstStyle/>
          <a:p>
            <a:r>
              <a:rPr lang="en-US" dirty="0" smtClean="0"/>
              <a:t>Hibernation and diapause are questionable</a:t>
            </a:r>
          </a:p>
          <a:p>
            <a:r>
              <a:rPr lang="en-US" dirty="0" smtClean="0"/>
              <a:t>In colder climates – it is primarily a pest of greenhouses</a:t>
            </a:r>
          </a:p>
          <a:p>
            <a:r>
              <a:rPr lang="en-US" dirty="0" smtClean="0"/>
              <a:t>In warmer climates – it is usually found in the field</a:t>
            </a:r>
          </a:p>
          <a:p>
            <a:r>
              <a:rPr lang="en-US" dirty="0" smtClean="0"/>
              <a:t>Dispersal</a:t>
            </a:r>
          </a:p>
          <a:p>
            <a:pPr lvl="1"/>
            <a:r>
              <a:rPr lang="en-US" dirty="0" smtClean="0"/>
              <a:t>Movement of plant material spreads this pest</a:t>
            </a:r>
          </a:p>
          <a:p>
            <a:pPr lvl="1"/>
            <a:r>
              <a:rPr lang="en-US" dirty="0" smtClean="0"/>
              <a:t>They are also good fliers</a:t>
            </a:r>
          </a:p>
        </p:txBody>
      </p:sp>
      <p:sp>
        <p:nvSpPr>
          <p:cNvPr id="2" name="Title 1"/>
          <p:cNvSpPr>
            <a:spLocks noGrp="1"/>
          </p:cNvSpPr>
          <p:nvPr>
            <p:ph type="title"/>
          </p:nvPr>
        </p:nvSpPr>
        <p:spPr>
          <a:xfrm>
            <a:off x="457200" y="76200"/>
            <a:ext cx="8229600" cy="1143000"/>
          </a:xfrm>
        </p:spPr>
        <p:txBody>
          <a:bodyPr/>
          <a:lstStyle/>
          <a:p>
            <a:r>
              <a:rPr lang="en-US" b="0" dirty="0" smtClean="0"/>
              <a:t>Hibernation and Dispersal</a:t>
            </a:r>
            <a:endParaRPr lang="en-US" b="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114800" cy="1143000"/>
          </a:xfrm>
        </p:spPr>
        <p:txBody>
          <a:bodyPr/>
          <a:lstStyle/>
          <a:p>
            <a:r>
              <a:rPr lang="en-US" b="0" dirty="0" smtClean="0"/>
              <a:t>Monitoring</a:t>
            </a:r>
            <a:endParaRPr lang="en-US" b="0" dirty="0"/>
          </a:p>
        </p:txBody>
      </p:sp>
      <p:sp>
        <p:nvSpPr>
          <p:cNvPr id="4" name="TextBox 3"/>
          <p:cNvSpPr txBox="1"/>
          <p:nvPr/>
        </p:nvSpPr>
        <p:spPr>
          <a:xfrm>
            <a:off x="76200" y="6172200"/>
            <a:ext cx="5105400" cy="400110"/>
          </a:xfrm>
          <a:prstGeom prst="rect">
            <a:avLst/>
          </a:prstGeom>
          <a:noFill/>
        </p:spPr>
        <p:txBody>
          <a:bodyPr wrap="square" rtlCol="0">
            <a:spAutoFit/>
          </a:bodyPr>
          <a:lstStyle/>
          <a:p>
            <a:r>
              <a:rPr lang="en-US" sz="1000" dirty="0" smtClean="0">
                <a:solidFill>
                  <a:schemeClr val="bg1"/>
                </a:solidFill>
              </a:rPr>
              <a:t>Image credit: </a:t>
            </a:r>
          </a:p>
          <a:p>
            <a:r>
              <a:rPr lang="en-US" sz="1000" dirty="0" smtClean="0">
                <a:solidFill>
                  <a:schemeClr val="bg1"/>
                </a:solidFill>
              </a:rPr>
              <a:t>Dr. Peter van Deventer, </a:t>
            </a:r>
            <a:r>
              <a:rPr lang="en-GB" sz="1000" dirty="0" smtClean="0">
                <a:solidFill>
                  <a:schemeClr val="bg1"/>
                </a:solidFill>
              </a:rPr>
              <a:t>Plant Research International, Wageningen, The Netherlands</a:t>
            </a:r>
            <a:endParaRPr lang="en-US" sz="1000" dirty="0">
              <a:solidFill>
                <a:schemeClr val="bg1"/>
              </a:solidFill>
            </a:endParaRPr>
          </a:p>
        </p:txBody>
      </p:sp>
      <p:pic>
        <p:nvPicPr>
          <p:cNvPr id="7" name="Picture 6" descr="Afbeelding-1 (Deltaval).JPG"/>
          <p:cNvPicPr>
            <a:picLocks noChangeAspect="1"/>
          </p:cNvPicPr>
          <p:nvPr/>
        </p:nvPicPr>
        <p:blipFill>
          <a:blip r:embed="rId3" cstate="print"/>
          <a:stretch>
            <a:fillRect/>
          </a:stretch>
        </p:blipFill>
        <p:spPr>
          <a:xfrm>
            <a:off x="4724400" y="2987040"/>
            <a:ext cx="3840480" cy="2880360"/>
          </a:xfrm>
          <a:prstGeom prst="rect">
            <a:avLst/>
          </a:prstGeom>
        </p:spPr>
      </p:pic>
      <p:pic>
        <p:nvPicPr>
          <p:cNvPr id="9" name="Picture 8" descr="Afbeelding-3 (Waterval).JPG"/>
          <p:cNvPicPr>
            <a:picLocks noChangeAspect="1"/>
          </p:cNvPicPr>
          <p:nvPr/>
        </p:nvPicPr>
        <p:blipFill>
          <a:blip r:embed="rId4" cstate="print"/>
          <a:stretch>
            <a:fillRect/>
          </a:stretch>
        </p:blipFill>
        <p:spPr>
          <a:xfrm>
            <a:off x="4724400" y="76200"/>
            <a:ext cx="3840480" cy="2880360"/>
          </a:xfrm>
          <a:prstGeom prst="rect">
            <a:avLst/>
          </a:prstGeom>
        </p:spPr>
      </p:pic>
      <p:pic>
        <p:nvPicPr>
          <p:cNvPr id="10" name="Picture 9" descr="trap.jpg"/>
          <p:cNvPicPr>
            <a:picLocks noChangeAspect="1"/>
          </p:cNvPicPr>
          <p:nvPr/>
        </p:nvPicPr>
        <p:blipFill>
          <a:blip r:embed="rId5" cstate="print"/>
          <a:stretch>
            <a:fillRect/>
          </a:stretch>
        </p:blipFill>
        <p:spPr>
          <a:xfrm>
            <a:off x="685800" y="1143000"/>
            <a:ext cx="3429000" cy="4572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SC_0965.JPG"/>
          <p:cNvPicPr>
            <a:picLocks noChangeAspect="1"/>
          </p:cNvPicPr>
          <p:nvPr/>
        </p:nvPicPr>
        <p:blipFill>
          <a:blip r:embed="rId3" cstate="print"/>
          <a:stretch>
            <a:fillRect/>
          </a:stretch>
        </p:blipFill>
        <p:spPr>
          <a:xfrm>
            <a:off x="510822" y="914400"/>
            <a:ext cx="3756378" cy="2514600"/>
          </a:xfrm>
          <a:prstGeom prst="rect">
            <a:avLst/>
          </a:prstGeom>
        </p:spPr>
      </p:pic>
      <p:sp>
        <p:nvSpPr>
          <p:cNvPr id="3" name="Title 2"/>
          <p:cNvSpPr>
            <a:spLocks noGrp="1"/>
          </p:cNvSpPr>
          <p:nvPr>
            <p:ph type="title"/>
          </p:nvPr>
        </p:nvSpPr>
        <p:spPr>
          <a:xfrm>
            <a:off x="228600" y="0"/>
            <a:ext cx="8610600" cy="914400"/>
          </a:xfrm>
        </p:spPr>
        <p:txBody>
          <a:bodyPr/>
          <a:lstStyle/>
          <a:p>
            <a:r>
              <a:rPr lang="en-US" dirty="0" smtClean="0"/>
              <a:t>Inspection</a:t>
            </a:r>
            <a:endParaRPr lang="en-US" dirty="0"/>
          </a:p>
        </p:txBody>
      </p:sp>
      <p:pic>
        <p:nvPicPr>
          <p:cNvPr id="8" name="Picture 7" descr="DSC_0982.JPG"/>
          <p:cNvPicPr>
            <a:picLocks noChangeAspect="1"/>
          </p:cNvPicPr>
          <p:nvPr/>
        </p:nvPicPr>
        <p:blipFill>
          <a:blip r:embed="rId4" cstate="print"/>
          <a:stretch>
            <a:fillRect/>
          </a:stretch>
        </p:blipFill>
        <p:spPr>
          <a:xfrm>
            <a:off x="53622" y="3352800"/>
            <a:ext cx="3756378" cy="2514600"/>
          </a:xfrm>
          <a:prstGeom prst="rect">
            <a:avLst/>
          </a:prstGeom>
        </p:spPr>
      </p:pic>
      <p:pic>
        <p:nvPicPr>
          <p:cNvPr id="9" name="Picture 8" descr="DSC_1136.JPG"/>
          <p:cNvPicPr>
            <a:picLocks noChangeAspect="1"/>
          </p:cNvPicPr>
          <p:nvPr/>
        </p:nvPicPr>
        <p:blipFill>
          <a:blip r:embed="rId5" cstate="print"/>
          <a:stretch>
            <a:fillRect/>
          </a:stretch>
        </p:blipFill>
        <p:spPr>
          <a:xfrm>
            <a:off x="5181600" y="914400"/>
            <a:ext cx="3756378" cy="2514600"/>
          </a:xfrm>
          <a:prstGeom prst="rect">
            <a:avLst/>
          </a:prstGeom>
        </p:spPr>
      </p:pic>
      <p:pic>
        <p:nvPicPr>
          <p:cNvPr id="7" name="Picture 6" descr="DSC_0971.JPG"/>
          <p:cNvPicPr>
            <a:picLocks noChangeAspect="1"/>
          </p:cNvPicPr>
          <p:nvPr/>
        </p:nvPicPr>
        <p:blipFill>
          <a:blip r:embed="rId6" cstate="print"/>
          <a:stretch>
            <a:fillRect/>
          </a:stretch>
        </p:blipFill>
        <p:spPr>
          <a:xfrm>
            <a:off x="4495800" y="3352800"/>
            <a:ext cx="3756378" cy="2514600"/>
          </a:xfrm>
          <a:prstGeom prst="rect">
            <a:avLst/>
          </a:prstGeom>
        </p:spPr>
      </p:pic>
      <p:sp>
        <p:nvSpPr>
          <p:cNvPr id="10" name="TextBox 9"/>
          <p:cNvSpPr txBox="1"/>
          <p:nvPr/>
        </p:nvSpPr>
        <p:spPr>
          <a:xfrm>
            <a:off x="76200" y="6229290"/>
            <a:ext cx="6172200" cy="400110"/>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Lyle Buss, Department of Entomology and Nematology, University of Florida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Inspection</a:t>
            </a:r>
            <a:endParaRPr lang="en-US" dirty="0"/>
          </a:p>
        </p:txBody>
      </p:sp>
      <p:pic>
        <p:nvPicPr>
          <p:cNvPr id="3" name="Picture 2" descr="DSC_0893.JPG"/>
          <p:cNvPicPr>
            <a:picLocks noChangeAspect="1"/>
          </p:cNvPicPr>
          <p:nvPr/>
        </p:nvPicPr>
        <p:blipFill>
          <a:blip r:embed="rId3" cstate="print"/>
          <a:srcRect l="20000" r="17500"/>
          <a:stretch>
            <a:fillRect/>
          </a:stretch>
        </p:blipFill>
        <p:spPr>
          <a:xfrm>
            <a:off x="69733" y="1143000"/>
            <a:ext cx="4197467" cy="4495800"/>
          </a:xfrm>
          <a:prstGeom prst="rect">
            <a:avLst/>
          </a:prstGeom>
        </p:spPr>
      </p:pic>
      <p:pic>
        <p:nvPicPr>
          <p:cNvPr id="4" name="Picture 3" descr="DSC_0898.JPG"/>
          <p:cNvPicPr>
            <a:picLocks noChangeAspect="1"/>
          </p:cNvPicPr>
          <p:nvPr/>
        </p:nvPicPr>
        <p:blipFill>
          <a:blip r:embed="rId4" cstate="print"/>
          <a:srcRect l="3333" r="10000"/>
          <a:stretch>
            <a:fillRect/>
          </a:stretch>
        </p:blipFill>
        <p:spPr>
          <a:xfrm>
            <a:off x="4332486" y="1981200"/>
            <a:ext cx="4735314" cy="3657600"/>
          </a:xfrm>
          <a:prstGeom prst="rect">
            <a:avLst/>
          </a:prstGeom>
        </p:spPr>
      </p:pic>
      <p:sp>
        <p:nvSpPr>
          <p:cNvPr id="5" name="TextBox 4"/>
          <p:cNvSpPr txBox="1"/>
          <p:nvPr/>
        </p:nvSpPr>
        <p:spPr>
          <a:xfrm>
            <a:off x="76200" y="6229290"/>
            <a:ext cx="6172200" cy="400110"/>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Lyle Buss, Department of Entomology and Nematology, University of Florida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44562"/>
          </a:xfrm>
        </p:spPr>
        <p:txBody>
          <a:bodyPr/>
          <a:lstStyle/>
          <a:p>
            <a:r>
              <a:rPr lang="en-US" dirty="0" smtClean="0"/>
              <a:t>Inspection</a:t>
            </a:r>
            <a:endParaRPr lang="en-US" dirty="0"/>
          </a:p>
        </p:txBody>
      </p:sp>
      <p:pic>
        <p:nvPicPr>
          <p:cNvPr id="5" name="Picture 4" descr="DSC_1050.JPG"/>
          <p:cNvPicPr>
            <a:picLocks noChangeAspect="1"/>
          </p:cNvPicPr>
          <p:nvPr/>
        </p:nvPicPr>
        <p:blipFill>
          <a:blip r:embed="rId3" cstate="print"/>
          <a:stretch>
            <a:fillRect/>
          </a:stretch>
        </p:blipFill>
        <p:spPr>
          <a:xfrm>
            <a:off x="4628444" y="2819400"/>
            <a:ext cx="4439356" cy="2971800"/>
          </a:xfrm>
          <a:prstGeom prst="rect">
            <a:avLst/>
          </a:prstGeom>
        </p:spPr>
      </p:pic>
      <p:pic>
        <p:nvPicPr>
          <p:cNvPr id="7" name="Picture 6" descr="DSC_1065.JPG"/>
          <p:cNvPicPr>
            <a:picLocks noChangeAspect="1"/>
          </p:cNvPicPr>
          <p:nvPr/>
        </p:nvPicPr>
        <p:blipFill>
          <a:blip r:embed="rId4" cstate="print"/>
          <a:stretch>
            <a:fillRect/>
          </a:stretch>
        </p:blipFill>
        <p:spPr>
          <a:xfrm>
            <a:off x="76200" y="914400"/>
            <a:ext cx="4439356" cy="2971800"/>
          </a:xfrm>
          <a:prstGeom prst="rect">
            <a:avLst/>
          </a:prstGeom>
        </p:spPr>
      </p:pic>
      <p:sp>
        <p:nvSpPr>
          <p:cNvPr id="8" name="TextBox 7"/>
          <p:cNvSpPr txBox="1"/>
          <p:nvPr/>
        </p:nvSpPr>
        <p:spPr>
          <a:xfrm>
            <a:off x="76200" y="6229290"/>
            <a:ext cx="6172200" cy="400110"/>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Lyle Buss, Department of Entomology and Nematology, University of Florida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8647.JPG"/>
          <p:cNvPicPr>
            <a:picLocks noGrp="1" noChangeAspect="1"/>
          </p:cNvPicPr>
          <p:nvPr>
            <p:ph idx="1"/>
          </p:nvPr>
        </p:nvPicPr>
        <p:blipFill>
          <a:blip r:embed="rId3" cstate="print"/>
          <a:stretch>
            <a:fillRect/>
          </a:stretch>
        </p:blipFill>
        <p:spPr>
          <a:xfrm>
            <a:off x="5212080" y="76200"/>
            <a:ext cx="3779520" cy="2834640"/>
          </a:xfrm>
        </p:spPr>
      </p:pic>
      <p:sp>
        <p:nvSpPr>
          <p:cNvPr id="2" name="Title 1"/>
          <p:cNvSpPr>
            <a:spLocks noGrp="1"/>
          </p:cNvSpPr>
          <p:nvPr>
            <p:ph type="title"/>
          </p:nvPr>
        </p:nvSpPr>
        <p:spPr>
          <a:xfrm>
            <a:off x="457200" y="228600"/>
            <a:ext cx="4495800" cy="1143000"/>
          </a:xfrm>
        </p:spPr>
        <p:txBody>
          <a:bodyPr/>
          <a:lstStyle/>
          <a:p>
            <a:r>
              <a:rPr lang="en-US" b="0" dirty="0" smtClean="0"/>
              <a:t>Chemical Control</a:t>
            </a:r>
            <a:endParaRPr lang="en-US" b="0" dirty="0"/>
          </a:p>
        </p:txBody>
      </p:sp>
      <p:sp>
        <p:nvSpPr>
          <p:cNvPr id="5" name="Content Placeholder 1"/>
          <p:cNvSpPr txBox="1">
            <a:spLocks/>
          </p:cNvSpPr>
          <p:nvPr/>
        </p:nvSpPr>
        <p:spPr>
          <a:xfrm>
            <a:off x="304800" y="1371600"/>
            <a:ext cx="4724400" cy="44958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Targeted spraying may be best </a:t>
            </a:r>
          </a:p>
          <a:p>
            <a:pPr marL="800100" lvl="1" indent="-342900">
              <a:spcBef>
                <a:spcPct val="20000"/>
              </a:spcBef>
              <a:buFont typeface="Arial" pitchFamily="34" charset="0"/>
              <a:buChar char="•"/>
            </a:pPr>
            <a:r>
              <a:rPr lang="en-US" sz="3200" dirty="0" smtClean="0">
                <a:solidFill>
                  <a:schemeClr val="bg1"/>
                </a:solidFill>
              </a:rPr>
              <a:t>Shape of plants, spacing of plants, and caterpillar behavior determines efficacy of the chemical control </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chemeClr val="bg1"/>
                </a:solidFill>
              </a:rPr>
              <a:t>Monitoring populations to determine spraying schedule is also good</a:t>
            </a: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6" name="TextBox 5"/>
          <p:cNvSpPr txBox="1"/>
          <p:nvPr/>
        </p:nvSpPr>
        <p:spPr>
          <a:xfrm>
            <a:off x="76200" y="6172200"/>
            <a:ext cx="5105400" cy="553998"/>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Top - Carmelo Peter Bonsignore, Università degli Studi Mediterranei di Reggio Calabria</a:t>
            </a:r>
          </a:p>
          <a:p>
            <a:r>
              <a:rPr lang="en-US" sz="1000" dirty="0" smtClean="0">
                <a:solidFill>
                  <a:schemeClr val="bg1"/>
                </a:solidFill>
              </a:rPr>
              <a:t>Bottom - Jim Bethke, Department of Entomology, University of California, Riverside</a:t>
            </a:r>
            <a:endParaRPr lang="en-US" sz="1000" dirty="0">
              <a:solidFill>
                <a:schemeClr val="bg1"/>
              </a:solidFill>
            </a:endParaRPr>
          </a:p>
        </p:txBody>
      </p:sp>
      <p:pic>
        <p:nvPicPr>
          <p:cNvPr id="8" name="Picture 7" descr="Dufo pepper girdling.jpg"/>
          <p:cNvPicPr>
            <a:picLocks noChangeAspect="1"/>
          </p:cNvPicPr>
          <p:nvPr/>
        </p:nvPicPr>
        <p:blipFill>
          <a:blip r:embed="rId4" cstate="print"/>
          <a:stretch>
            <a:fillRect/>
          </a:stretch>
        </p:blipFill>
        <p:spPr>
          <a:xfrm>
            <a:off x="5181600" y="2971800"/>
            <a:ext cx="3810000" cy="2857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0" dirty="0" smtClean="0"/>
              <a:t>Biological Control</a:t>
            </a:r>
            <a:endParaRPr lang="en-US" b="0" dirty="0"/>
          </a:p>
        </p:txBody>
      </p:sp>
      <p:sp>
        <p:nvSpPr>
          <p:cNvPr id="4" name="TextBox 3"/>
          <p:cNvSpPr txBox="1"/>
          <p:nvPr/>
        </p:nvSpPr>
        <p:spPr>
          <a:xfrm>
            <a:off x="76200" y="6019800"/>
            <a:ext cx="5943600" cy="707886"/>
          </a:xfrm>
          <a:prstGeom prst="rect">
            <a:avLst/>
          </a:prstGeom>
          <a:noFill/>
        </p:spPr>
        <p:txBody>
          <a:bodyPr wrap="square" rtlCol="0">
            <a:spAutoFit/>
          </a:bodyPr>
          <a:lstStyle/>
          <a:p>
            <a:r>
              <a:rPr lang="en-US" sz="1000" dirty="0" smtClean="0">
                <a:solidFill>
                  <a:schemeClr val="bg1"/>
                </a:solidFill>
              </a:rPr>
              <a:t>Image credit:</a:t>
            </a:r>
          </a:p>
          <a:p>
            <a:r>
              <a:rPr lang="en-US" sz="1000" dirty="0" smtClean="0">
                <a:solidFill>
                  <a:schemeClr val="bg1"/>
                </a:solidFill>
              </a:rPr>
              <a:t>Beetle: David Cappaert, Michigan State University, www.bugwood.org, #5403465</a:t>
            </a:r>
          </a:p>
          <a:p>
            <a:r>
              <a:rPr lang="en-US" sz="1000" dirty="0" smtClean="0">
                <a:solidFill>
                  <a:schemeClr val="bg1"/>
                </a:solidFill>
              </a:rPr>
              <a:t>Nematodes:  Tesfamariam Mengistu, Department of Entomology and Nematology, University of Florida</a:t>
            </a:r>
          </a:p>
          <a:p>
            <a:r>
              <a:rPr lang="en-US" sz="1000" dirty="0" smtClean="0">
                <a:solidFill>
                  <a:schemeClr val="bg1"/>
                </a:solidFill>
              </a:rPr>
              <a:t>Mites: Lance Osborne, Mid-Florida Research and Education Center, University of Florida </a:t>
            </a:r>
            <a:endParaRPr lang="en-US" sz="1000" dirty="0">
              <a:solidFill>
                <a:schemeClr val="bg1"/>
              </a:solidFill>
            </a:endParaRPr>
          </a:p>
        </p:txBody>
      </p:sp>
      <p:pic>
        <p:nvPicPr>
          <p:cNvPr id="6" name="Picture 5" descr="5403465-SMPT.jpg"/>
          <p:cNvPicPr>
            <a:picLocks noChangeAspect="1"/>
          </p:cNvPicPr>
          <p:nvPr/>
        </p:nvPicPr>
        <p:blipFill>
          <a:blip r:embed="rId3" cstate="print"/>
          <a:srcRect l="8256" t="4444" b="4444"/>
          <a:stretch>
            <a:fillRect/>
          </a:stretch>
        </p:blipFill>
        <p:spPr>
          <a:xfrm>
            <a:off x="83239" y="990600"/>
            <a:ext cx="3455624" cy="2743200"/>
          </a:xfrm>
          <a:prstGeom prst="rect">
            <a:avLst/>
          </a:prstGeom>
        </p:spPr>
      </p:pic>
      <p:pic>
        <p:nvPicPr>
          <p:cNvPr id="7" name="Picture 6" descr="dscf1012.jpg"/>
          <p:cNvPicPr>
            <a:picLocks noChangeAspect="1"/>
          </p:cNvPicPr>
          <p:nvPr/>
        </p:nvPicPr>
        <p:blipFill>
          <a:blip r:embed="rId4" cstate="print"/>
          <a:srcRect l="12500" t="25556" r="25000" b="11111"/>
          <a:stretch>
            <a:fillRect/>
          </a:stretch>
        </p:blipFill>
        <p:spPr>
          <a:xfrm>
            <a:off x="5458326" y="990600"/>
            <a:ext cx="3609474" cy="2743200"/>
          </a:xfrm>
          <a:prstGeom prst="rect">
            <a:avLst/>
          </a:prstGeom>
        </p:spPr>
      </p:pic>
      <p:pic>
        <p:nvPicPr>
          <p:cNvPr id="8" name="Picture 7" descr="mites.jpg"/>
          <p:cNvPicPr>
            <a:picLocks noChangeAspect="1"/>
          </p:cNvPicPr>
          <p:nvPr/>
        </p:nvPicPr>
        <p:blipFill>
          <a:blip r:embed="rId5" cstate="print"/>
          <a:stretch>
            <a:fillRect/>
          </a:stretch>
        </p:blipFill>
        <p:spPr>
          <a:xfrm>
            <a:off x="2667000" y="3124200"/>
            <a:ext cx="3684382" cy="2743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76200"/>
            <a:ext cx="5562600" cy="1143000"/>
          </a:xfrm>
        </p:spPr>
        <p:txBody>
          <a:bodyPr/>
          <a:lstStyle/>
          <a:p>
            <a:r>
              <a:rPr lang="en-US" b="0" dirty="0" smtClean="0"/>
              <a:t>Cultural Control </a:t>
            </a:r>
            <a:endParaRPr lang="en-US" b="0" dirty="0"/>
          </a:p>
        </p:txBody>
      </p:sp>
      <p:pic>
        <p:nvPicPr>
          <p:cNvPr id="5" name="Picture 4" descr="DSCN2550.JPG"/>
          <p:cNvPicPr>
            <a:picLocks noChangeAspect="1"/>
          </p:cNvPicPr>
          <p:nvPr/>
        </p:nvPicPr>
        <p:blipFill>
          <a:blip r:embed="rId3" cstate="print"/>
          <a:stretch>
            <a:fillRect/>
          </a:stretch>
        </p:blipFill>
        <p:spPr>
          <a:xfrm rot="16200000">
            <a:off x="-409574" y="561975"/>
            <a:ext cx="3886200" cy="2914650"/>
          </a:xfrm>
          <a:prstGeom prst="rect">
            <a:avLst/>
          </a:prstGeom>
        </p:spPr>
      </p:pic>
      <p:pic>
        <p:nvPicPr>
          <p:cNvPr id="8" name="Picture 7" descr="DSCN2564.JPG"/>
          <p:cNvPicPr>
            <a:picLocks noChangeAspect="1"/>
          </p:cNvPicPr>
          <p:nvPr/>
        </p:nvPicPr>
        <p:blipFill>
          <a:blip r:embed="rId4" cstate="print"/>
          <a:stretch>
            <a:fillRect/>
          </a:stretch>
        </p:blipFill>
        <p:spPr>
          <a:xfrm>
            <a:off x="1524000" y="3276600"/>
            <a:ext cx="3430016" cy="2572512"/>
          </a:xfrm>
          <a:prstGeom prst="rect">
            <a:avLst/>
          </a:prstGeom>
        </p:spPr>
      </p:pic>
      <p:sp>
        <p:nvSpPr>
          <p:cNvPr id="9" name="Content Placeholder 8"/>
          <p:cNvSpPr>
            <a:spLocks noGrp="1"/>
          </p:cNvSpPr>
          <p:nvPr>
            <p:ph idx="1"/>
          </p:nvPr>
        </p:nvSpPr>
        <p:spPr>
          <a:xfrm>
            <a:off x="5105400" y="1219200"/>
            <a:ext cx="3886200" cy="4495800"/>
          </a:xfrm>
        </p:spPr>
        <p:txBody>
          <a:bodyPr/>
          <a:lstStyle/>
          <a:p>
            <a:r>
              <a:rPr lang="en-US" dirty="0" smtClean="0"/>
              <a:t>Removal of plant debris</a:t>
            </a:r>
          </a:p>
          <a:p>
            <a:r>
              <a:rPr lang="en-US" dirty="0" smtClean="0"/>
              <a:t>Removal of lower leaves that come into contact with soil surface</a:t>
            </a:r>
          </a:p>
          <a:p>
            <a:r>
              <a:rPr lang="en-US" dirty="0" smtClean="0"/>
              <a:t>Using drier growth medium</a:t>
            </a:r>
          </a:p>
          <a:p>
            <a:endParaRPr lang="en-US" dirty="0"/>
          </a:p>
        </p:txBody>
      </p:sp>
      <p:sp>
        <p:nvSpPr>
          <p:cNvPr id="10" name="TextBox 9"/>
          <p:cNvSpPr txBox="1"/>
          <p:nvPr/>
        </p:nvSpPr>
        <p:spPr>
          <a:xfrm>
            <a:off x="76200" y="6172200"/>
            <a:ext cx="2895600" cy="400110"/>
          </a:xfrm>
          <a:prstGeom prst="rect">
            <a:avLst/>
          </a:prstGeom>
          <a:noFill/>
        </p:spPr>
        <p:txBody>
          <a:bodyPr wrap="square" rtlCol="0">
            <a:spAutoFit/>
          </a:bodyPr>
          <a:lstStyle/>
          <a:p>
            <a:r>
              <a:rPr lang="en-US" sz="1000" dirty="0" smtClean="0">
                <a:solidFill>
                  <a:schemeClr val="bg1"/>
                </a:solidFill>
              </a:rPr>
              <a:t>Image credit: </a:t>
            </a:r>
          </a:p>
          <a:p>
            <a:r>
              <a:rPr lang="en-US" sz="1000" dirty="0" smtClean="0">
                <a:solidFill>
                  <a:schemeClr val="bg1"/>
                </a:solidFill>
              </a:rPr>
              <a:t>Julieta Brambila, USDA-APHIS-PPQ </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Florida Look Alikes - Adults</a:t>
            </a:r>
            <a:endParaRPr lang="en-US" dirty="0"/>
          </a:p>
        </p:txBody>
      </p:sp>
      <p:grpSp>
        <p:nvGrpSpPr>
          <p:cNvPr id="18" name="Group 17"/>
          <p:cNvGrpSpPr/>
          <p:nvPr/>
        </p:nvGrpSpPr>
        <p:grpSpPr>
          <a:xfrm>
            <a:off x="177918" y="914400"/>
            <a:ext cx="8788163" cy="4941332"/>
            <a:chOff x="177918" y="914400"/>
            <a:chExt cx="8788163" cy="4941332"/>
          </a:xfrm>
        </p:grpSpPr>
        <p:pic>
          <p:nvPicPr>
            <p:cNvPr id="4" name="Picture 3" descr="Hydriris_ornatalis_Copeland_15-X-1990_scale_TParis.jpg"/>
            <p:cNvPicPr>
              <a:picLocks noChangeAspect="1"/>
            </p:cNvPicPr>
            <p:nvPr/>
          </p:nvPicPr>
          <p:blipFill>
            <a:blip r:embed="rId3" cstate="print"/>
            <a:stretch>
              <a:fillRect/>
            </a:stretch>
          </p:blipFill>
          <p:spPr>
            <a:xfrm>
              <a:off x="177919" y="914400"/>
              <a:ext cx="2793881" cy="2103120"/>
            </a:xfrm>
            <a:prstGeom prst="rect">
              <a:avLst/>
            </a:prstGeom>
          </p:spPr>
        </p:pic>
        <p:pic>
          <p:nvPicPr>
            <p:cNvPr id="5" name="Picture 4" descr="Niphograpta_albiguttalis_MyakkaStPk_dark_scale_TParis.jpg"/>
            <p:cNvPicPr>
              <a:picLocks noChangeAspect="1"/>
            </p:cNvPicPr>
            <p:nvPr/>
          </p:nvPicPr>
          <p:blipFill>
            <a:blip r:embed="rId4" cstate="print"/>
            <a:stretch>
              <a:fillRect/>
            </a:stretch>
          </p:blipFill>
          <p:spPr>
            <a:xfrm>
              <a:off x="3200400" y="914400"/>
              <a:ext cx="2793881" cy="2103120"/>
            </a:xfrm>
            <a:prstGeom prst="rect">
              <a:avLst/>
            </a:prstGeom>
          </p:spPr>
        </p:pic>
        <p:pic>
          <p:nvPicPr>
            <p:cNvPr id="7" name="Picture 6" descr="Parapoynx_obscuralis_KellyPark_25-IX-79_scale_TParis.jpg"/>
            <p:cNvPicPr>
              <a:picLocks noChangeAspect="1"/>
            </p:cNvPicPr>
            <p:nvPr/>
          </p:nvPicPr>
          <p:blipFill>
            <a:blip r:embed="rId5" cstate="print"/>
            <a:stretch>
              <a:fillRect/>
            </a:stretch>
          </p:blipFill>
          <p:spPr>
            <a:xfrm>
              <a:off x="177918" y="3429000"/>
              <a:ext cx="2793881" cy="2103120"/>
            </a:xfrm>
            <a:prstGeom prst="rect">
              <a:avLst/>
            </a:prstGeom>
          </p:spPr>
        </p:pic>
        <p:pic>
          <p:nvPicPr>
            <p:cNvPr id="8" name="Picture 7" descr="Penestola_bufalis_male_NaplesBrambila_XII-2010_scale_JHayden.jpg"/>
            <p:cNvPicPr>
              <a:picLocks noChangeAspect="1"/>
            </p:cNvPicPr>
            <p:nvPr/>
          </p:nvPicPr>
          <p:blipFill>
            <a:blip r:embed="rId6" cstate="print"/>
            <a:stretch>
              <a:fillRect/>
            </a:stretch>
          </p:blipFill>
          <p:spPr>
            <a:xfrm>
              <a:off x="3200400" y="3429000"/>
              <a:ext cx="2788337" cy="2103120"/>
            </a:xfrm>
            <a:prstGeom prst="rect">
              <a:avLst/>
            </a:prstGeom>
          </p:spPr>
        </p:pic>
        <p:pic>
          <p:nvPicPr>
            <p:cNvPr id="9" name="Picture 8" descr="Penestola_simplicialis_male_BigPineKey_31-XI-1982_scale_JHayden.jpg"/>
            <p:cNvPicPr>
              <a:picLocks noChangeAspect="1"/>
            </p:cNvPicPr>
            <p:nvPr/>
          </p:nvPicPr>
          <p:blipFill>
            <a:blip r:embed="rId7" cstate="print"/>
            <a:stretch>
              <a:fillRect/>
            </a:stretch>
          </p:blipFill>
          <p:spPr>
            <a:xfrm>
              <a:off x="6172200" y="3429000"/>
              <a:ext cx="2793881" cy="2103120"/>
            </a:xfrm>
            <a:prstGeom prst="rect">
              <a:avLst/>
            </a:prstGeom>
          </p:spPr>
        </p:pic>
        <p:pic>
          <p:nvPicPr>
            <p:cNvPr id="10" name="Picture 9" descr="Udea_rubigalis_TallTimbers_2-III-1990_scale_TParis.jpg"/>
            <p:cNvPicPr>
              <a:picLocks noChangeAspect="1"/>
            </p:cNvPicPr>
            <p:nvPr/>
          </p:nvPicPr>
          <p:blipFill>
            <a:blip r:embed="rId8" cstate="print"/>
            <a:stretch>
              <a:fillRect/>
            </a:stretch>
          </p:blipFill>
          <p:spPr>
            <a:xfrm>
              <a:off x="6172200" y="914400"/>
              <a:ext cx="2793881" cy="2103120"/>
            </a:xfrm>
            <a:prstGeom prst="rect">
              <a:avLst/>
            </a:prstGeom>
          </p:spPr>
        </p:pic>
        <p:sp>
          <p:nvSpPr>
            <p:cNvPr id="11" name="TextBox 10"/>
            <p:cNvSpPr txBox="1"/>
            <p:nvPr/>
          </p:nvSpPr>
          <p:spPr>
            <a:xfrm>
              <a:off x="228600" y="2971800"/>
              <a:ext cx="2743200" cy="369332"/>
            </a:xfrm>
            <a:prstGeom prst="rect">
              <a:avLst/>
            </a:prstGeom>
            <a:noFill/>
          </p:spPr>
          <p:txBody>
            <a:bodyPr wrap="square" rtlCol="0">
              <a:spAutoFit/>
            </a:bodyPr>
            <a:lstStyle/>
            <a:p>
              <a:pPr algn="ctr"/>
              <a:r>
                <a:rPr lang="en-US" i="1" dirty="0" smtClean="0">
                  <a:solidFill>
                    <a:schemeClr val="bg1"/>
                  </a:solidFill>
                </a:rPr>
                <a:t>Hydriris ornatalis</a:t>
              </a:r>
              <a:endParaRPr lang="en-US" i="1" dirty="0">
                <a:solidFill>
                  <a:schemeClr val="bg1"/>
                </a:solidFill>
              </a:endParaRPr>
            </a:p>
          </p:txBody>
        </p:sp>
        <p:sp>
          <p:nvSpPr>
            <p:cNvPr id="12" name="TextBox 11"/>
            <p:cNvSpPr txBox="1"/>
            <p:nvPr/>
          </p:nvSpPr>
          <p:spPr>
            <a:xfrm>
              <a:off x="6172200" y="2971800"/>
              <a:ext cx="2743200" cy="369332"/>
            </a:xfrm>
            <a:prstGeom prst="rect">
              <a:avLst/>
            </a:prstGeom>
            <a:noFill/>
          </p:spPr>
          <p:txBody>
            <a:bodyPr wrap="square" rtlCol="0">
              <a:spAutoFit/>
            </a:bodyPr>
            <a:lstStyle/>
            <a:p>
              <a:pPr algn="ctr"/>
              <a:r>
                <a:rPr lang="en-US" i="1" dirty="0" smtClean="0">
                  <a:solidFill>
                    <a:schemeClr val="bg1"/>
                  </a:solidFill>
                </a:rPr>
                <a:t>Udea rubigalis</a:t>
              </a:r>
              <a:endParaRPr lang="en-US" i="1" dirty="0">
                <a:solidFill>
                  <a:schemeClr val="bg1"/>
                </a:solidFill>
              </a:endParaRPr>
            </a:p>
          </p:txBody>
        </p:sp>
        <p:sp>
          <p:nvSpPr>
            <p:cNvPr id="13" name="TextBox 12"/>
            <p:cNvSpPr txBox="1"/>
            <p:nvPr/>
          </p:nvSpPr>
          <p:spPr>
            <a:xfrm>
              <a:off x="228600" y="5486400"/>
              <a:ext cx="2743200" cy="369332"/>
            </a:xfrm>
            <a:prstGeom prst="rect">
              <a:avLst/>
            </a:prstGeom>
            <a:noFill/>
          </p:spPr>
          <p:txBody>
            <a:bodyPr wrap="square" rtlCol="0">
              <a:spAutoFit/>
            </a:bodyPr>
            <a:lstStyle/>
            <a:p>
              <a:pPr algn="ctr"/>
              <a:r>
                <a:rPr lang="en-US" i="1" dirty="0" smtClean="0">
                  <a:solidFill>
                    <a:schemeClr val="bg1"/>
                  </a:solidFill>
                </a:rPr>
                <a:t>Parapoynx obscuralis</a:t>
              </a:r>
              <a:endParaRPr lang="en-US" i="1" dirty="0">
                <a:solidFill>
                  <a:schemeClr val="bg1"/>
                </a:solidFill>
              </a:endParaRPr>
            </a:p>
          </p:txBody>
        </p:sp>
        <p:sp>
          <p:nvSpPr>
            <p:cNvPr id="14" name="TextBox 13"/>
            <p:cNvSpPr txBox="1"/>
            <p:nvPr/>
          </p:nvSpPr>
          <p:spPr>
            <a:xfrm>
              <a:off x="3200400" y="2971800"/>
              <a:ext cx="2819400" cy="369332"/>
            </a:xfrm>
            <a:prstGeom prst="rect">
              <a:avLst/>
            </a:prstGeom>
            <a:noFill/>
          </p:spPr>
          <p:txBody>
            <a:bodyPr wrap="square" rtlCol="0">
              <a:spAutoFit/>
            </a:bodyPr>
            <a:lstStyle/>
            <a:p>
              <a:pPr algn="ctr"/>
              <a:r>
                <a:rPr lang="en-US" i="1" dirty="0" smtClean="0">
                  <a:solidFill>
                    <a:schemeClr val="bg1"/>
                  </a:solidFill>
                </a:rPr>
                <a:t>Niphograpta albiguttalis</a:t>
              </a:r>
              <a:endParaRPr lang="en-US" i="1" dirty="0">
                <a:solidFill>
                  <a:schemeClr val="bg1"/>
                </a:solidFill>
              </a:endParaRPr>
            </a:p>
          </p:txBody>
        </p:sp>
        <p:sp>
          <p:nvSpPr>
            <p:cNvPr id="15" name="TextBox 14"/>
            <p:cNvSpPr txBox="1"/>
            <p:nvPr/>
          </p:nvSpPr>
          <p:spPr>
            <a:xfrm>
              <a:off x="6172200" y="5486400"/>
              <a:ext cx="2743200" cy="369332"/>
            </a:xfrm>
            <a:prstGeom prst="rect">
              <a:avLst/>
            </a:prstGeom>
            <a:noFill/>
          </p:spPr>
          <p:txBody>
            <a:bodyPr wrap="square" rtlCol="0">
              <a:spAutoFit/>
            </a:bodyPr>
            <a:lstStyle/>
            <a:p>
              <a:pPr algn="ctr"/>
              <a:r>
                <a:rPr lang="en-US" i="1" dirty="0" smtClean="0">
                  <a:solidFill>
                    <a:schemeClr val="bg1"/>
                  </a:solidFill>
                </a:rPr>
                <a:t>Penestola simplicialis</a:t>
              </a:r>
              <a:endParaRPr lang="en-US" i="1" dirty="0">
                <a:solidFill>
                  <a:schemeClr val="bg1"/>
                </a:solidFill>
              </a:endParaRPr>
            </a:p>
          </p:txBody>
        </p:sp>
        <p:sp>
          <p:nvSpPr>
            <p:cNvPr id="16" name="TextBox 15"/>
            <p:cNvSpPr txBox="1"/>
            <p:nvPr/>
          </p:nvSpPr>
          <p:spPr>
            <a:xfrm>
              <a:off x="3200400" y="5486400"/>
              <a:ext cx="2819400" cy="369332"/>
            </a:xfrm>
            <a:prstGeom prst="rect">
              <a:avLst/>
            </a:prstGeom>
            <a:noFill/>
          </p:spPr>
          <p:txBody>
            <a:bodyPr wrap="square" rtlCol="0">
              <a:spAutoFit/>
            </a:bodyPr>
            <a:lstStyle/>
            <a:p>
              <a:pPr algn="ctr"/>
              <a:r>
                <a:rPr lang="en-US" i="1" dirty="0" smtClean="0">
                  <a:solidFill>
                    <a:schemeClr val="bg1"/>
                  </a:solidFill>
                </a:rPr>
                <a:t>Penestola bufalis</a:t>
              </a:r>
              <a:endParaRPr lang="en-US" i="1" dirty="0">
                <a:solidFill>
                  <a:schemeClr val="bg1"/>
                </a:solidFill>
              </a:endParaRPr>
            </a:p>
          </p:txBody>
        </p:sp>
      </p:grpSp>
      <p:sp>
        <p:nvSpPr>
          <p:cNvPr id="17" name="TextBox 16"/>
          <p:cNvSpPr txBox="1"/>
          <p:nvPr/>
        </p:nvSpPr>
        <p:spPr>
          <a:xfrm>
            <a:off x="76200" y="6172200"/>
            <a:ext cx="6172200" cy="553998"/>
          </a:xfrm>
          <a:prstGeom prst="rect">
            <a:avLst/>
          </a:prstGeom>
          <a:noFill/>
        </p:spPr>
        <p:txBody>
          <a:bodyPr wrap="square" rtlCol="0">
            <a:spAutoFit/>
          </a:bodyPr>
          <a:lstStyle/>
          <a:p>
            <a:r>
              <a:rPr lang="en-US" sz="1000" dirty="0" smtClean="0">
                <a:solidFill>
                  <a:schemeClr val="bg1"/>
                </a:solidFill>
              </a:rPr>
              <a:t>Image credit: </a:t>
            </a:r>
          </a:p>
          <a:p>
            <a:r>
              <a:rPr lang="en-US" sz="1000" dirty="0" smtClean="0">
                <a:solidFill>
                  <a:schemeClr val="bg1"/>
                </a:solidFill>
              </a:rPr>
              <a:t>James Hayden, Florida Department of Agriculture and Consumer Services, Division of Plant Industry  and </a:t>
            </a:r>
          </a:p>
          <a:p>
            <a:r>
              <a:rPr lang="en-US" sz="1000" dirty="0" smtClean="0">
                <a:solidFill>
                  <a:schemeClr val="bg1"/>
                </a:solidFill>
              </a:rPr>
              <a:t>Thomson Paris, graduate student, Department of Entomology and Nematology, University of Florida </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1295400"/>
            <a:ext cx="8229600" cy="4572000"/>
          </a:xfrm>
        </p:spPr>
        <p:txBody>
          <a:bodyPr>
            <a:normAutofit fontScale="70000" lnSpcReduction="20000"/>
          </a:bodyPr>
          <a:lstStyle/>
          <a:p>
            <a:r>
              <a:rPr lang="en-US" dirty="0" smtClean="0"/>
              <a:t>In partnership with the National Plant Board, APHIS has discussed this pest with experts from affected states and industry and determines that that traditional containment and regulatory approaches may not be practical solutions for European Pepper Moth (EPM) .</a:t>
            </a:r>
          </a:p>
          <a:p>
            <a:pPr lvl="1"/>
            <a:r>
              <a:rPr lang="en-US" dirty="0" smtClean="0"/>
              <a:t>EPM Task Force has been established to create a Best Management Practices document.</a:t>
            </a:r>
          </a:p>
          <a:p>
            <a:r>
              <a:rPr lang="en-US" dirty="0" smtClean="0"/>
              <a:t>The official FDACS-DPI response is that although </a:t>
            </a:r>
            <a:r>
              <a:rPr lang="en-US" i="1" dirty="0" smtClean="0"/>
              <a:t>Duponchelia fovealis </a:t>
            </a:r>
            <a:r>
              <a:rPr lang="en-US" dirty="0" smtClean="0"/>
              <a:t>has been intercepted at several locations throughout Florida in CAPS traps, they have not been detected in the landscape and are therefore considered a pest of limited distribution within the nursery trade.  </a:t>
            </a:r>
          </a:p>
          <a:p>
            <a:pPr lvl="1"/>
            <a:r>
              <a:rPr lang="en-US" dirty="0" smtClean="0"/>
              <a:t>When it is detected in nurseries, it is considered a pest of quarantine significance.</a:t>
            </a:r>
          </a:p>
          <a:p>
            <a:endParaRPr lang="en-US" dirty="0" smtClean="0"/>
          </a:p>
        </p:txBody>
      </p:sp>
      <p:sp>
        <p:nvSpPr>
          <p:cNvPr id="2" name="Title 1"/>
          <p:cNvSpPr>
            <a:spLocks noGrp="1"/>
          </p:cNvSpPr>
          <p:nvPr>
            <p:ph type="title"/>
          </p:nvPr>
        </p:nvSpPr>
        <p:spPr>
          <a:xfrm>
            <a:off x="457200" y="228600"/>
            <a:ext cx="8229600" cy="1143000"/>
          </a:xfrm>
        </p:spPr>
        <p:txBody>
          <a:bodyPr/>
          <a:lstStyle/>
          <a:p>
            <a:r>
              <a:rPr lang="en-US" b="0" dirty="0" smtClean="0"/>
              <a:t>Regulatory Rules</a:t>
            </a:r>
            <a:endParaRPr lang="en-US" b="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0292" y="237003"/>
            <a:ext cx="8363415" cy="829797"/>
          </a:xfrm>
        </p:spPr>
        <p:txBody>
          <a:bodyPr/>
          <a:lstStyle/>
          <a:p>
            <a:r>
              <a:rPr lang="en-US" sz="4400" b="0" dirty="0" smtClean="0"/>
              <a:t>European pepper moth (EPM) </a:t>
            </a:r>
            <a:endParaRPr lang="en-US" sz="4400" b="0" dirty="0"/>
          </a:p>
        </p:txBody>
      </p:sp>
      <p:sp>
        <p:nvSpPr>
          <p:cNvPr id="3" name="Subtitle 2"/>
          <p:cNvSpPr>
            <a:spLocks noGrp="1"/>
          </p:cNvSpPr>
          <p:nvPr>
            <p:ph type="subTitle" idx="1"/>
          </p:nvPr>
        </p:nvSpPr>
        <p:spPr>
          <a:xfrm>
            <a:off x="533400" y="1192696"/>
            <a:ext cx="8077200" cy="4522304"/>
          </a:xfrm>
        </p:spPr>
        <p:txBody>
          <a:bodyPr>
            <a:normAutofit fontScale="92500" lnSpcReduction="20000"/>
          </a:bodyPr>
          <a:lstStyle/>
          <a:p>
            <a:r>
              <a:rPr lang="en-US" sz="3200" dirty="0" smtClean="0"/>
              <a:t>Native to parts of southern Europe, the eastern Mediterranean region, parts of northern Africa, and the Canary Islands</a:t>
            </a:r>
          </a:p>
          <a:p>
            <a:r>
              <a:rPr lang="en-US" sz="3200" dirty="0" smtClean="0"/>
              <a:t>Expanded its range to include other parts of Africa, the Middle East, northwest India, Europe, Canada, and the United States</a:t>
            </a:r>
          </a:p>
          <a:p>
            <a:r>
              <a:rPr lang="en-US" sz="3200" dirty="0" smtClean="0"/>
              <a:t>Detected in San Diego in 2004 and again in 2010</a:t>
            </a:r>
          </a:p>
          <a:p>
            <a:r>
              <a:rPr lang="en-US" sz="3200" dirty="0" smtClean="0"/>
              <a:t>Detected in Florida in the fall of 2010</a:t>
            </a:r>
          </a:p>
          <a:p>
            <a:r>
              <a:rPr lang="en-US" sz="3200" dirty="0" smtClean="0"/>
              <a:t>aka Southern European marshland pyralid </a:t>
            </a:r>
            <a:endParaRPr lang="en-US"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442791"/>
          </a:xfrm>
        </p:spPr>
        <p:txBody>
          <a:bodyPr>
            <a:normAutofit fontScale="92500" lnSpcReduction="20000"/>
          </a:bodyPr>
          <a:lstStyle/>
          <a:p>
            <a:r>
              <a:rPr lang="en-US" dirty="0" smtClean="0"/>
              <a:t>Stephanie Stocks, M.S.</a:t>
            </a:r>
          </a:p>
          <a:p>
            <a:pPr>
              <a:buNone/>
            </a:pPr>
            <a:r>
              <a:rPr lang="en-US" dirty="0" smtClean="0"/>
              <a:t>    Assistant –In, Extension Scientist</a:t>
            </a:r>
          </a:p>
          <a:p>
            <a:pPr>
              <a:buNone/>
            </a:pPr>
            <a:r>
              <a:rPr lang="en-US" dirty="0" smtClean="0"/>
              <a:t>	Department of Entomology and Nematology, Gainesville</a:t>
            </a:r>
          </a:p>
          <a:p>
            <a:r>
              <a:rPr lang="en-US" dirty="0" smtClean="0"/>
              <a:t>Amanda Hodges, Ph.D.</a:t>
            </a:r>
          </a:p>
          <a:p>
            <a:pPr>
              <a:buNone/>
            </a:pPr>
            <a:r>
              <a:rPr lang="en-US" dirty="0" smtClean="0"/>
              <a:t> 	Assistant  Extension Scientist</a:t>
            </a:r>
          </a:p>
          <a:p>
            <a:pPr>
              <a:buNone/>
            </a:pPr>
            <a:r>
              <a:rPr lang="en-US" dirty="0" smtClean="0"/>
              <a:t>	Department of Entomology and Nematology, Gainesville</a:t>
            </a:r>
          </a:p>
          <a:p>
            <a:pPr>
              <a:buNone/>
            </a:pPr>
            <a:endParaRPr lang="en-US" dirty="0" smtClean="0"/>
          </a:p>
          <a:p>
            <a:r>
              <a:rPr lang="en-US" dirty="0" smtClean="0"/>
              <a:t>September 2011</a:t>
            </a:r>
            <a:endParaRPr lang="en-US" dirty="0"/>
          </a:p>
        </p:txBody>
      </p:sp>
      <p:sp>
        <p:nvSpPr>
          <p:cNvPr id="3" name="Title 2"/>
          <p:cNvSpPr>
            <a:spLocks noGrp="1"/>
          </p:cNvSpPr>
          <p:nvPr>
            <p:ph type="title"/>
          </p:nvPr>
        </p:nvSpPr>
        <p:spPr>
          <a:xfrm>
            <a:off x="457200" y="76200"/>
            <a:ext cx="8229600" cy="1143000"/>
          </a:xfrm>
        </p:spPr>
        <p:txBody>
          <a:bodyPr/>
          <a:lstStyle/>
          <a:p>
            <a:r>
              <a:rPr lang="en-US" dirty="0" smtClean="0"/>
              <a:t>Author and Publication Dates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442791"/>
          </a:xfrm>
        </p:spPr>
        <p:txBody>
          <a:bodyPr>
            <a:normAutofit fontScale="92500" lnSpcReduction="20000"/>
          </a:bodyPr>
          <a:lstStyle/>
          <a:p>
            <a:r>
              <a:rPr lang="en-US" dirty="0" smtClean="0"/>
              <a:t>James Hayden, Ph.D., Curator of Lepidoptera, Florida State Collection of Arthropods, FDACS, Division of Plant Industry</a:t>
            </a:r>
          </a:p>
          <a:p>
            <a:r>
              <a:rPr lang="en-CA" dirty="0" smtClean="0"/>
              <a:t>Graeme Murphy, M.S., OMAFRA Greenhouse Floriculture IPM Specialist</a:t>
            </a:r>
            <a:endParaRPr lang="en-US" dirty="0" smtClean="0"/>
          </a:p>
          <a:p>
            <a:r>
              <a:rPr lang="en-US" dirty="0" smtClean="0">
                <a:ea typeface="ＭＳ Ｐゴシック" pitchFamily="34" charset="-128"/>
              </a:rPr>
              <a:t>Julieta Brambila, M.S., Entomologist, USDA-APHIS-PPQ</a:t>
            </a:r>
          </a:p>
          <a:p>
            <a:r>
              <a:rPr lang="en-US" dirty="0" smtClean="0"/>
              <a:t>Lance Osborne, Ph.D., Mid-Florida Research and Education Center, University of Florida </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a:p>
            <a:endParaRPr lang="en-US" dirty="0"/>
          </a:p>
        </p:txBody>
      </p:sp>
      <p:sp>
        <p:nvSpPr>
          <p:cNvPr id="3" name="Title 2"/>
          <p:cNvSpPr>
            <a:spLocks noGrp="1"/>
          </p:cNvSpPr>
          <p:nvPr>
            <p:ph type="title"/>
          </p:nvPr>
        </p:nvSpPr>
        <p:spPr/>
        <p:txBody>
          <a:bodyPr/>
          <a:lstStyle/>
          <a:p>
            <a:r>
              <a:rPr lang="en-US" dirty="0" smtClean="0"/>
              <a:t>Reviewers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66800"/>
            <a:ext cx="8686800" cy="4823791"/>
          </a:xfrm>
        </p:spPr>
        <p:txBody>
          <a:bodyPr>
            <a:normAutofit fontScale="47500" lnSpcReduction="20000"/>
          </a:bodyPr>
          <a:lstStyle/>
          <a:p>
            <a:r>
              <a:rPr lang="en-US" sz="4200" dirty="0" smtClean="0"/>
              <a:t>Many of the papers used in this publication had to be translated.  Special thanks go to all the people who aided in the translations.</a:t>
            </a:r>
          </a:p>
          <a:p>
            <a:pPr lvl="1"/>
            <a:r>
              <a:rPr lang="en-US" sz="3200" dirty="0" smtClean="0"/>
              <a:t>Serena Stornaiuolo, Florida Department of Agriculture and Consumer Services, Division of Plant Industry</a:t>
            </a:r>
          </a:p>
          <a:p>
            <a:pPr lvl="1"/>
            <a:r>
              <a:rPr lang="en-US" sz="3200" dirty="0" smtClean="0"/>
              <a:t>Verena Lietze, Department of Entomology and Nematology, University of Florida </a:t>
            </a:r>
          </a:p>
          <a:p>
            <a:pPr lvl="1"/>
            <a:r>
              <a:rPr lang="en-US" sz="3200" dirty="0" smtClean="0"/>
              <a:t>Theodoor Turlings, Director of the National Center of Competence in Research Plant Survival, Université de Neuchâtel</a:t>
            </a:r>
          </a:p>
          <a:p>
            <a:pPr lvl="1"/>
            <a:r>
              <a:rPr lang="en-US" sz="3200" dirty="0" smtClean="0"/>
              <a:t>Renato Inserra, Florida Department of Agriculture and Consumer Services, Division of Plant Industry</a:t>
            </a:r>
          </a:p>
          <a:p>
            <a:pPr lvl="1"/>
            <a:r>
              <a:rPr lang="en-US" sz="3200" dirty="0" smtClean="0"/>
              <a:t>Michal Bajdich, Postdoctoral Research Fellow, Materials Theory Group, Oak Ridge National Laboratory</a:t>
            </a:r>
          </a:p>
          <a:p>
            <a:pPr lvl="1"/>
            <a:r>
              <a:rPr lang="en-US" sz="3200" dirty="0" smtClean="0"/>
              <a:t>Julio Medal, Department of Entomology and Nematology, University of Florida</a:t>
            </a:r>
          </a:p>
          <a:p>
            <a:pPr lvl="1"/>
            <a:r>
              <a:rPr lang="en-US" sz="3200" dirty="0" smtClean="0"/>
              <a:t>Alberto Achilli, Glades Crop Care.</a:t>
            </a:r>
          </a:p>
          <a:p>
            <a:pPr lvl="1"/>
            <a:r>
              <a:rPr lang="en-US" sz="3200" dirty="0" smtClean="0"/>
              <a:t>Johanna and Graham White</a:t>
            </a:r>
          </a:p>
          <a:p>
            <a:r>
              <a:rPr lang="en-US" sz="4200" dirty="0" smtClean="0"/>
              <a:t>In addition, many images  used in this presentation came from colleagues in Europe.</a:t>
            </a:r>
          </a:p>
          <a:p>
            <a:pPr lvl="1"/>
            <a:r>
              <a:rPr lang="en-US" sz="3200" dirty="0" smtClean="0"/>
              <a:t>Carmelo Peter Bonsignore, Università degli Studi Mediterranei di Reggio Calabria </a:t>
            </a:r>
          </a:p>
          <a:p>
            <a:pPr lvl="1"/>
            <a:r>
              <a:rPr lang="en-US" sz="3200" dirty="0" smtClean="0"/>
              <a:t>Marja van der Straten, Plant Protection Service, Wageningen, The Netherlands</a:t>
            </a:r>
          </a:p>
          <a:p>
            <a:pPr lvl="1"/>
            <a:r>
              <a:rPr lang="en-US" sz="3200" dirty="0" smtClean="0"/>
              <a:t>Henk Stigter, Plant Protection Service, National Reference Centre, The Netherlands</a:t>
            </a:r>
          </a:p>
          <a:p>
            <a:pPr lvl="1"/>
            <a:r>
              <a:rPr lang="en-US" sz="3200" dirty="0" smtClean="0"/>
              <a:t>Pasquale Trematerra, University of Molise, Italy.</a:t>
            </a:r>
          </a:p>
          <a:p>
            <a:pPr lvl="1"/>
            <a:r>
              <a:rPr lang="en-US" sz="3200" dirty="0" smtClean="0"/>
              <a:t>Peter van Deventer, </a:t>
            </a:r>
            <a:r>
              <a:rPr lang="en-GB" sz="3200" dirty="0" smtClean="0"/>
              <a:t>Plant Research International, Wageningen, The Netherlands</a:t>
            </a:r>
            <a:endParaRPr lang="en-US" sz="3200" dirty="0" smtClean="0"/>
          </a:p>
          <a:p>
            <a:endParaRPr lang="en-US" dirty="0" smtClean="0"/>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a:xfrm>
            <a:off x="457200" y="76200"/>
            <a:ext cx="8229600" cy="914400"/>
          </a:xfrm>
        </p:spPr>
        <p:txBody>
          <a:bodyPr/>
          <a:lstStyle/>
          <a:p>
            <a:r>
              <a:rPr lang="en-US" dirty="0" smtClean="0"/>
              <a:t>Special Thanks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Educational Disclaimer and Citation</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5" name="Content Placeholder 2"/>
          <p:cNvSpPr txBox="1">
            <a:spLocks/>
          </p:cNvSpPr>
          <p:nvPr/>
        </p:nvSpPr>
        <p:spPr>
          <a:xfrm>
            <a:off x="457200" y="1143000"/>
            <a:ext cx="8229600" cy="47545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This presentation can be used for educational purposes for NON-PROFIT workshops, trainings,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Citation:</a:t>
            </a:r>
          </a:p>
          <a:p>
            <a:pPr marL="742950" lvl="1" indent="-285750">
              <a:spcBef>
                <a:spcPct val="20000"/>
              </a:spcBef>
              <a:buFont typeface="Arial" pitchFamily="34" charset="0"/>
              <a:buChar char="–"/>
            </a:pPr>
            <a:r>
              <a:rPr kumimoji="0" lang="en-US" sz="2800" b="0" i="0" u="none" strike="noStrike" kern="1200" cap="none" spc="0" normalizeH="0" baseline="0" noProof="0" dirty="0" smtClean="0">
                <a:ln>
                  <a:noFill/>
                </a:ln>
                <a:solidFill>
                  <a:schemeClr val="bg1"/>
                </a:solidFill>
                <a:effectLst/>
                <a:uLnTx/>
                <a:uFillTx/>
                <a:latin typeface="+mn-lt"/>
                <a:ea typeface="+mn-ea"/>
                <a:cs typeface="+mn-cs"/>
              </a:rPr>
              <a:t>Stocks,</a:t>
            </a:r>
            <a:r>
              <a:rPr kumimoji="0" lang="en-US" sz="2800" b="0" i="0" u="none" strike="noStrike" kern="1200" cap="none" spc="0" normalizeH="0" noProof="0" dirty="0" smtClean="0">
                <a:ln>
                  <a:noFill/>
                </a:ln>
                <a:solidFill>
                  <a:schemeClr val="bg1"/>
                </a:solidFill>
                <a:effectLst/>
                <a:uLnTx/>
                <a:uFillTx/>
                <a:latin typeface="+mn-lt"/>
                <a:ea typeface="+mn-ea"/>
                <a:cs typeface="+mn-cs"/>
              </a:rPr>
              <a:t> Stephanie and Amanda Hodges</a:t>
            </a:r>
            <a:r>
              <a:rPr kumimoji="0" lang="en-US" sz="2800" b="0" i="0" u="none" strike="noStrike" kern="1200" cap="none" spc="0" normalizeH="0" baseline="0" noProof="0" dirty="0" smtClean="0">
                <a:ln>
                  <a:noFill/>
                </a:ln>
                <a:solidFill>
                  <a:schemeClr val="bg1"/>
                </a:solidFill>
                <a:effectLst/>
                <a:uLnTx/>
                <a:uFillTx/>
                <a:latin typeface="+mn-lt"/>
                <a:ea typeface="+mn-ea"/>
                <a:cs typeface="+mn-cs"/>
              </a:rPr>
              <a:t>.  2011.  </a:t>
            </a:r>
            <a:r>
              <a:rPr lang="en-US" sz="2800" dirty="0" smtClean="0">
                <a:solidFill>
                  <a:schemeClr val="bg1"/>
                </a:solidFill>
              </a:rPr>
              <a:t>A New Emerging Pest in Florida: European Pepper Moth (EPM)</a:t>
            </a:r>
            <a:r>
              <a:rPr kumimoji="0" lang="en-US" sz="2800" b="0" i="0" u="none" strike="noStrike" kern="1200" cap="none" spc="0" normalizeH="0" baseline="0" noProof="0" dirty="0" smtClean="0">
                <a:ln>
                  <a:noFill/>
                </a:ln>
                <a:solidFill>
                  <a:schemeClr val="bg1"/>
                </a:solidFill>
                <a:effectLst/>
                <a:uLnTx/>
                <a:uFillTx/>
                <a:latin typeface="+mn-lt"/>
                <a:ea typeface="+mn-ea"/>
                <a:cs typeface="+mn-cs"/>
              </a:rPr>
              <a:t>.  Updated September 2011</a:t>
            </a:r>
            <a:r>
              <a:rPr lang="en-US" sz="2800" dirty="0" smtClean="0">
                <a:solidFill>
                  <a:schemeClr val="bg1"/>
                </a:solidFill>
              </a:rPr>
              <a:t>. accessed (add the date) - http://mrec.ifas.ufl.edu/lso/dupon/default.asp. </a:t>
            </a: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14400"/>
            <a:ext cx="8686800" cy="4800600"/>
          </a:xfrm>
        </p:spPr>
        <p:txBody>
          <a:bodyPr>
            <a:noAutofit/>
          </a:bodyPr>
          <a:lstStyle/>
          <a:p>
            <a:r>
              <a:rPr lang="en-US" sz="2000" dirty="0" smtClean="0"/>
              <a:t>Ahern, R. 2010.  Amended NPAG Report.  </a:t>
            </a:r>
            <a:r>
              <a:rPr lang="en-US" sz="2000" i="1" dirty="0" smtClean="0"/>
              <a:t>Duponchelia fovealis</a:t>
            </a:r>
            <a:r>
              <a:rPr lang="en-US" sz="2000" dirty="0" smtClean="0"/>
              <a:t> Zeller: Lepidoptera/Pyralidae.  Accessed 4/29/2011 -  </a:t>
            </a:r>
          </a:p>
          <a:p>
            <a:pPr lvl="1"/>
            <a:r>
              <a:rPr lang="en-US" sz="1600" u="sng" dirty="0" smtClean="0"/>
              <a:t>http://entnemdept.ufl.edu/pestalert/NPAG_duponchelia_report.pdf</a:t>
            </a:r>
          </a:p>
          <a:p>
            <a:r>
              <a:rPr lang="en-US" sz="2000" dirty="0" smtClean="0"/>
              <a:t>Anonymous.  2005a.  Risk management Decision Document for Duponchelia fovealis in Canada. Canadian Food Inspection Agency.  Accessed 4/29/2011</a:t>
            </a:r>
          </a:p>
          <a:p>
            <a:pPr lvl="1"/>
            <a:r>
              <a:rPr lang="en-US" sz="1600" dirty="0" smtClean="0"/>
              <a:t>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Accessed 4/29/2011 - </a:t>
            </a:r>
          </a:p>
          <a:p>
            <a:pPr lvl="1"/>
            <a:r>
              <a:rPr lang="en-US" sz="1600" dirty="0" smtClean="0"/>
              <a:t>http://entnemdept.ufl.edu/pestalert/Duponchelia_fovealis_Canada.pdf</a:t>
            </a:r>
          </a:p>
          <a:p>
            <a:r>
              <a:rPr lang="en-US" sz="2000" dirty="0" smtClean="0"/>
              <a:t>Arzone, A., L. Tavella, and A. Alma.  2002.  “Evoluzione dei problemi entomologici delle coltivazioni floricole e florovivaistiche”.  Informatore Fitopatologico, 52: 2, pp. 22-31.</a:t>
            </a:r>
          </a:p>
          <a:p>
            <a:r>
              <a:rPr lang="en-US" sz="2000" dirty="0" smtClean="0"/>
              <a:t>Bethke, J. and B. Vander Mey. Pest Alert:   </a:t>
            </a:r>
            <a:r>
              <a:rPr lang="en-US" sz="2000" i="1" dirty="0" smtClean="0"/>
              <a:t>Duponchelia fovealis.</a:t>
            </a:r>
            <a:r>
              <a:rPr lang="en-US" sz="2000" dirty="0" smtClean="0"/>
              <a:t> University of California Cooperative Extension, San Diego.  Accessed 4/29/2011 </a:t>
            </a:r>
          </a:p>
          <a:p>
            <a:pPr lvl="1"/>
            <a:r>
              <a:rPr lang="en-US" sz="1600" u="sng" dirty="0" smtClean="0"/>
              <a:t>http://cesandiego.ucdavis.edu/files/82188.pdf</a:t>
            </a:r>
            <a:endParaRPr lang="en-US" sz="1600" dirty="0" smtClean="0"/>
          </a:p>
        </p:txBody>
      </p:sp>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8686800" cy="5181600"/>
          </a:xfrm>
        </p:spPr>
        <p:txBody>
          <a:bodyPr>
            <a:noAutofit/>
          </a:bodyPr>
          <a:lstStyle/>
          <a:p>
            <a:r>
              <a:rPr lang="en-US" sz="2000" dirty="0" smtClean="0"/>
              <a:t>Billen W. 1994. On the harmfulness of </a:t>
            </a:r>
            <a:r>
              <a:rPr lang="en-US" sz="2000" i="1" dirty="0" smtClean="0"/>
              <a:t>Duponchelia fovealis </a:t>
            </a:r>
            <a:r>
              <a:rPr lang="en-US" sz="2000" dirty="0" smtClean="0"/>
              <a:t>(Zeller, 1847) in Germany (Lepidoptera, Pyralidae). Nota Lepidopterol, 16: 3-4, p. 212.</a:t>
            </a:r>
          </a:p>
          <a:p>
            <a:r>
              <a:rPr lang="en-US" sz="2000" dirty="0" smtClean="0"/>
              <a:t>Blok, C. and G.J. Messelink.  2007.  Improving Control of </a:t>
            </a:r>
            <a:r>
              <a:rPr lang="en-US" sz="2000" i="1" dirty="0" smtClean="0"/>
              <a:t>Duponchelia fovealis</a:t>
            </a:r>
            <a:r>
              <a:rPr lang="en-US" sz="2000" dirty="0" smtClean="0"/>
              <a:t> (Lepidoptera: Pyralidae) by Rooting Media Related Strategies.  ISHS Acta Horticulturae 819: International Symposium on Growing Media.  Accessed 4/29/2011 – </a:t>
            </a:r>
          </a:p>
          <a:p>
            <a:pPr lvl="1"/>
            <a:r>
              <a:rPr lang="en-US" sz="1600" u="sng" dirty="0" smtClean="0"/>
              <a:t>http://www.actahort.org/books/819/819_21.htm</a:t>
            </a:r>
            <a:r>
              <a:rPr lang="en-US" sz="1600" dirty="0" smtClean="0"/>
              <a:t> </a:t>
            </a:r>
          </a:p>
          <a:p>
            <a:r>
              <a:rPr lang="en-US" sz="2000" dirty="0" smtClean="0"/>
              <a:t> Bonsignore, C. P. and V. Vacante.  2010.  “</a:t>
            </a:r>
            <a:r>
              <a:rPr lang="en-US" sz="2000" i="1" dirty="0" smtClean="0"/>
              <a:t>Duponchelia fovealis </a:t>
            </a:r>
            <a:r>
              <a:rPr lang="en-US" sz="2000" dirty="0" smtClean="0"/>
              <a:t>(Zeller). A New Emergency for Strawberries?”.  Protezione delle colture, pp. 40-43.  </a:t>
            </a:r>
          </a:p>
          <a:p>
            <a:r>
              <a:rPr lang="en-US" sz="2000" dirty="0" smtClean="0"/>
              <a:t>Brambila, J. and I. Stocks.  2010.  The European Pepper Moth, </a:t>
            </a:r>
            <a:r>
              <a:rPr lang="en-US" sz="2000" i="1" dirty="0" smtClean="0"/>
              <a:t>Duponchelia fovealis </a:t>
            </a:r>
            <a:r>
              <a:rPr lang="en-US" sz="2000" dirty="0" smtClean="0"/>
              <a:t>Zeller (Lepidoptera: Crambidae), a Mediterranean Pest Moth Discovered in Central Florida.  Accessed 4/29/2011 – </a:t>
            </a:r>
          </a:p>
          <a:p>
            <a:pPr lvl="1"/>
            <a:r>
              <a:rPr lang="en-US" sz="1600" u="sng" dirty="0" smtClean="0"/>
              <a:t>http://www.freshfromflorida.com/pi/pest_alerts/pdf/duponchelia_fovealis.pdf</a:t>
            </a:r>
            <a:r>
              <a:rPr lang="en-US" sz="1600" dirty="0" smtClean="0"/>
              <a:t> </a:t>
            </a:r>
          </a:p>
          <a:p>
            <a:r>
              <a:rPr lang="en-US" sz="2000" dirty="0" smtClean="0"/>
              <a:t>CABI International. 2010.  “Selected Sections for: </a:t>
            </a:r>
            <a:r>
              <a:rPr lang="en-US" sz="2000" i="1" dirty="0" smtClean="0"/>
              <a:t>Duponchelia fovealis</a:t>
            </a:r>
            <a:r>
              <a:rPr lang="en-US" sz="2000" dirty="0" smtClean="0"/>
              <a:t> (Southern European Marshland Pyralid)”.  Crop Protection Compendium.  </a:t>
            </a:r>
          </a:p>
          <a:p>
            <a:endParaRPr lang="en-US" sz="2000" dirty="0" smtClean="0"/>
          </a:p>
        </p:txBody>
      </p:sp>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38809"/>
            <a:ext cx="8686800" cy="4899991"/>
          </a:xfrm>
        </p:spPr>
        <p:txBody>
          <a:bodyPr>
            <a:noAutofit/>
          </a:bodyPr>
          <a:lstStyle/>
          <a:p>
            <a:r>
              <a:rPr lang="en-US" sz="2000" dirty="0" smtClean="0"/>
              <a:t>Clark, J. S. 2000. </a:t>
            </a:r>
            <a:r>
              <a:rPr lang="en-US" sz="2000" i="1" dirty="0" smtClean="0"/>
              <a:t>Duponchelia fovealis </a:t>
            </a:r>
            <a:r>
              <a:rPr lang="en-US" sz="2000" dirty="0" smtClean="0"/>
              <a:t>(Zell.) arriving on imported plant material.</a:t>
            </a:r>
            <a:r>
              <a:rPr lang="en-US" sz="2000" i="1" dirty="0" smtClean="0"/>
              <a:t> Atropos </a:t>
            </a:r>
            <a:r>
              <a:rPr lang="en-US" sz="2000" dirty="0" smtClean="0"/>
              <a:t>10:20–21.</a:t>
            </a:r>
          </a:p>
          <a:p>
            <a:r>
              <a:rPr lang="en-US" sz="2000" dirty="0" smtClean="0"/>
              <a:t>Derksen, A., and L. Whilby.  2011.  “Update on Florida CAPS trapping activities for </a:t>
            </a:r>
            <a:r>
              <a:rPr lang="en-US" sz="2000" i="1" dirty="0" smtClean="0"/>
              <a:t>Duponchelia fovealis</a:t>
            </a:r>
            <a:r>
              <a:rPr lang="en-US" sz="2000" dirty="0" smtClean="0"/>
              <a:t> Zeller, September 2010 to May 2011”, CAPS Report. </a:t>
            </a:r>
          </a:p>
          <a:p>
            <a:pPr lvl="1"/>
            <a:r>
              <a:rPr lang="en-US" sz="1600" dirty="0" smtClean="0"/>
              <a:t>http://entomology.ifas.ufl.edu/stocks/DFOV_update%201_v5%2008-19-11.pdf </a:t>
            </a:r>
          </a:p>
          <a:p>
            <a:r>
              <a:rPr lang="en-US" sz="2000" dirty="0" smtClean="0"/>
              <a:t>DeVenter, P. van.  2009.  “Water trap best for catching </a:t>
            </a:r>
            <a:r>
              <a:rPr lang="en-US" sz="2000" i="1" dirty="0" smtClean="0"/>
              <a:t>Duponchelia</a:t>
            </a:r>
            <a:r>
              <a:rPr lang="en-US" sz="2000" dirty="0" smtClean="0"/>
              <a:t>”.  Fruit &amp; Veg Tech 9.1.  Accessed 4/29/2011 -  </a:t>
            </a:r>
          </a:p>
          <a:p>
            <a:pPr lvl="1"/>
            <a:r>
              <a:rPr lang="en-US" sz="1600" u="sng" dirty="0" smtClean="0"/>
              <a:t>http://documents.plant.wur.nl/wurglas/C_bestwatertrap.pdf</a:t>
            </a:r>
            <a:r>
              <a:rPr lang="en-US" sz="1600" dirty="0" smtClean="0"/>
              <a:t>.</a:t>
            </a:r>
          </a:p>
          <a:p>
            <a:r>
              <a:rPr lang="en-US" sz="2000" dirty="0" smtClean="0"/>
              <a:t>Faquaet, M.  2000.  “</a:t>
            </a:r>
            <a:r>
              <a:rPr lang="en-US" sz="2000" i="1" dirty="0" smtClean="0"/>
              <a:t>Duponchelia fovealis</a:t>
            </a:r>
            <a:r>
              <a:rPr lang="en-US" sz="2000" dirty="0" smtClean="0"/>
              <a:t>, een nieuwe soort voor de Belgische fauna (Lepidoptera: Pyralidae)”.  Phegea 28:1.  </a:t>
            </a:r>
          </a:p>
          <a:p>
            <a:r>
              <a:rPr lang="en-US" sz="2000" dirty="0" smtClean="0"/>
              <a:t>Guda, C. D. , A. Capizzi, and P. Trematerra.  1988.  “Damages on </a:t>
            </a:r>
            <a:r>
              <a:rPr lang="en-US" sz="2000" i="1" dirty="0" smtClean="0"/>
              <a:t>Eustoma grandiflorum</a:t>
            </a:r>
            <a:r>
              <a:rPr lang="en-US" sz="2000" dirty="0" smtClean="0"/>
              <a:t> (Raf.) Shinn.  caused by </a:t>
            </a:r>
            <a:r>
              <a:rPr lang="en-US" sz="2000" i="1" dirty="0" smtClean="0"/>
              <a:t>Duponchelia fovealis </a:t>
            </a:r>
            <a:r>
              <a:rPr lang="en-US" sz="2000" dirty="0" smtClean="0"/>
              <a:t>(Zeller)”.  Annali dell’Istituto Sperimentale per la Floricultura. Vol. 19, pp. 3-11.    </a:t>
            </a:r>
          </a:p>
          <a:p>
            <a:r>
              <a:rPr lang="en-US" sz="2000" dirty="0" smtClean="0"/>
              <a:t>Hale, W.G. and J.P. Margham.  1991.  The Harper Collins Dictionary of Biology.  Harper Perennial, New York.</a:t>
            </a:r>
          </a:p>
          <a:p>
            <a:endParaRPr lang="en-US" sz="2000" dirty="0" smtClean="0"/>
          </a:p>
        </p:txBody>
      </p:sp>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8686800" cy="5280991"/>
          </a:xfrm>
        </p:spPr>
        <p:txBody>
          <a:bodyPr>
            <a:noAutofit/>
          </a:bodyPr>
          <a:lstStyle/>
          <a:p>
            <a:r>
              <a:rPr lang="en-US" sz="2000" dirty="0" smtClean="0"/>
              <a:t>Hoffman, Kevin.  2010.  CDFA Detection Advisory for a Cramid moth: </a:t>
            </a:r>
            <a:r>
              <a:rPr lang="en-US" sz="2000" i="1" dirty="0" smtClean="0"/>
              <a:t>Duponchelia fovealis</a:t>
            </a:r>
            <a:r>
              <a:rPr lang="en-US" sz="2000" dirty="0" smtClean="0"/>
              <a:t> (Zeller) (Pyraloidea: Crambidae).  Reference PDR: 1511851.  Accessed 4/29/2011</a:t>
            </a:r>
          </a:p>
          <a:p>
            <a:pPr lvl="1"/>
            <a:r>
              <a:rPr lang="en-US" sz="1600" u="sng" dirty="0" smtClean="0"/>
              <a:t>http://www.kernag.com/dept/news/2010/2010-san-diego-duponchelia-fovealis-07-16-2010.pdf</a:t>
            </a:r>
          </a:p>
          <a:p>
            <a:r>
              <a:rPr lang="en-US" sz="2000" dirty="0" smtClean="0"/>
              <a:t>Jackel, B., B. Kummer, and M. Kurhais.  1996.  “Biological Control of </a:t>
            </a:r>
            <a:r>
              <a:rPr lang="en-US" sz="2000" i="1" dirty="0" smtClean="0"/>
              <a:t>Duponchelia fovealis</a:t>
            </a:r>
            <a:r>
              <a:rPr lang="en-US" sz="2000" dirty="0" smtClean="0"/>
              <a:t> Zeller (Lepidoptera, Pyralidae)”.  Mitteilungen aus der Biologishen fur Land und Forstwirtschaft.  Vol. 321. p. 483.</a:t>
            </a:r>
          </a:p>
          <a:p>
            <a:r>
              <a:rPr lang="en-US" sz="2000" dirty="0" smtClean="0"/>
              <a:t>MacLeod, A. 1996. Summary Pest Risk Assessment: </a:t>
            </a:r>
            <a:r>
              <a:rPr lang="en-US" sz="2000" i="1" dirty="0" smtClean="0"/>
              <a:t>Duponchelia fovealis</a:t>
            </a:r>
            <a:r>
              <a:rPr lang="en-US" sz="2000" dirty="0" smtClean="0"/>
              <a:t>. DEFRA (Department for Environment, Food, and Rural Affairs), Central Science Laboratory, Sand Hutton, York, United Kingdom.</a:t>
            </a:r>
          </a:p>
          <a:p>
            <a:r>
              <a:rPr lang="en-US" sz="2000" dirty="0" smtClean="0"/>
              <a:t>Marek J. and E. Bártová.  1998. </a:t>
            </a:r>
            <a:r>
              <a:rPr lang="en-US" sz="2000" i="1" dirty="0" smtClean="0"/>
              <a:t>Duponchelia fovealis </a:t>
            </a:r>
            <a:r>
              <a:rPr lang="en-US" sz="2000" dirty="0" smtClean="0"/>
              <a:t>Zeller, 1847, a new pest of glasshouse plants in the Czech Republic. Plant Protection Science, 34(4):151-152.</a:t>
            </a:r>
          </a:p>
          <a:p>
            <a:pPr>
              <a:buNone/>
            </a:pPr>
            <a:endParaRPr lang="en-US" sz="2000" dirty="0" smtClean="0"/>
          </a:p>
        </p:txBody>
      </p:sp>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62609"/>
            <a:ext cx="8686800" cy="5280991"/>
          </a:xfrm>
        </p:spPr>
        <p:txBody>
          <a:bodyPr>
            <a:noAutofit/>
          </a:bodyPr>
          <a:lstStyle/>
          <a:p>
            <a:r>
              <a:rPr lang="en-US" sz="2000" dirty="0" smtClean="0"/>
              <a:t>Messelink, G. and W. Van Wensveen.  2003.  “Biocontrol of </a:t>
            </a:r>
            <a:r>
              <a:rPr lang="en-US" sz="2000" i="1" dirty="0" smtClean="0"/>
              <a:t>Duponchelia fovealis </a:t>
            </a:r>
            <a:r>
              <a:rPr lang="en-US" sz="2000" dirty="0" smtClean="0"/>
              <a:t>(Lepidoptera: Pyralidae) with Soil-Dwelling Predators in Potted Plants”.  Communications in Agriculture and Applied Biological Sciences, Ghent University, 68(4a), pp. 159-165., pp. 159-165.     </a:t>
            </a:r>
          </a:p>
          <a:p>
            <a:r>
              <a:rPr lang="en-US" sz="2000" dirty="0" smtClean="0"/>
              <a:t>Murphy, G.  2005.  </a:t>
            </a:r>
            <a:r>
              <a:rPr lang="en-US" sz="2000" i="1" dirty="0" smtClean="0"/>
              <a:t>Duponchelia fovealis</a:t>
            </a:r>
            <a:r>
              <a:rPr lang="en-US" sz="2000" dirty="0" smtClean="0"/>
              <a:t> - pronouncing it is just the start of the battle.  Accessed 4-29-2011 –</a:t>
            </a:r>
          </a:p>
          <a:p>
            <a:pPr lvl="1"/>
            <a:r>
              <a:rPr lang="en-US" sz="1600" u="sng" dirty="0" smtClean="0"/>
              <a:t>http://www.omafra.gov.on.ca/english/crops/hort/news/grower/2005/08gn05a1.htm</a:t>
            </a:r>
            <a:r>
              <a:rPr lang="en-US" sz="1600" dirty="0" smtClean="0"/>
              <a:t>  </a:t>
            </a:r>
          </a:p>
          <a:p>
            <a:r>
              <a:rPr lang="pl-PL" sz="2000" dirty="0" smtClean="0"/>
              <a:t>NAPPO – Phytosanitary alert system. 2010.</a:t>
            </a:r>
            <a:endParaRPr lang="en-US" sz="2000" dirty="0" smtClean="0"/>
          </a:p>
          <a:p>
            <a:pPr lvl="1"/>
            <a:r>
              <a:rPr lang="en-US" sz="1600" dirty="0" smtClean="0"/>
              <a:t>http://www.pestalert.org/oprDetail.cfm?oprID=466&amp;keyword=Duponchelia%20fovealis</a:t>
            </a:r>
          </a:p>
          <a:p>
            <a:r>
              <a:rPr lang="en-US" sz="2000" dirty="0" smtClean="0"/>
              <a:t>Pijnakker, J.  2001.  “</a:t>
            </a:r>
            <a:r>
              <a:rPr lang="en-US" sz="2000" i="1" dirty="0" smtClean="0"/>
              <a:t>Duponchelia fovealis</a:t>
            </a:r>
            <a:r>
              <a:rPr lang="en-US" sz="2000" dirty="0" smtClean="0"/>
              <a:t>, le lépidoptère redouté des plantes en pot aux Pays-Bas”,  Revue Horticole, volume 429, pp. 51-53.</a:t>
            </a:r>
          </a:p>
          <a:p>
            <a:r>
              <a:rPr lang="en-US" sz="2000" dirty="0" smtClean="0"/>
              <a:t>Romeijn, G.  1996.  “Een nieuwe plaag in de kas”, Vakblad voor de Bloemisterij, volume 47, pp. 46-47.</a:t>
            </a:r>
          </a:p>
          <a:p>
            <a:r>
              <a:rPr lang="en-US" sz="2000" dirty="0" smtClean="0"/>
              <a:t>Trematerra, P. 1990.  “Morphological aspects of </a:t>
            </a:r>
            <a:r>
              <a:rPr lang="en-US" sz="2000" i="1" dirty="0" smtClean="0"/>
              <a:t>Duponchelia fovealis</a:t>
            </a:r>
            <a:r>
              <a:rPr lang="en-US" sz="2000" dirty="0" smtClean="0"/>
              <a:t> Zeller (Lepidoptera: Pyralidae)”.  Redia, vol. 73, issue 1, pp. 41-52. </a:t>
            </a:r>
          </a:p>
          <a:p>
            <a:endParaRPr lang="en-US" sz="2000" dirty="0" smtClean="0"/>
          </a:p>
        </p:txBody>
      </p:sp>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8686800" cy="5052391"/>
          </a:xfrm>
        </p:spPr>
        <p:txBody>
          <a:bodyPr>
            <a:normAutofit/>
          </a:bodyPr>
          <a:lstStyle/>
          <a:p>
            <a:r>
              <a:rPr lang="en-US" sz="2000" dirty="0" smtClean="0"/>
              <a:t>Unknown. 2006a.  “Duponchelia alla ribalta”, Colture Protette, No. 3, page 14.</a:t>
            </a:r>
          </a:p>
          <a:p>
            <a:r>
              <a:rPr lang="en-US" sz="2000" dirty="0" smtClean="0"/>
              <a:t>Unknown. 2006b.  “</a:t>
            </a:r>
            <a:r>
              <a:rPr lang="en-US" sz="2000" i="1" dirty="0" smtClean="0"/>
              <a:t>Duponchelia:</a:t>
            </a:r>
            <a:r>
              <a:rPr lang="en-US" sz="2000" dirty="0" smtClean="0"/>
              <a:t> capitolo secondo”, Colture Protette, No. 4, page 24.</a:t>
            </a:r>
          </a:p>
          <a:p>
            <a:r>
              <a:rPr lang="en-US" sz="2000" dirty="0" smtClean="0"/>
              <a:t>Zandigiacimo, P. and F. M. Buian.  2007.  “</a:t>
            </a:r>
            <a:r>
              <a:rPr lang="en-US" sz="2000" i="1" dirty="0" smtClean="0"/>
              <a:t>Duponchelia fovealis</a:t>
            </a:r>
            <a:r>
              <a:rPr lang="en-US" sz="2000" dirty="0" smtClean="0"/>
              <a:t>: Un Lepidopterro Crambide Dannoso alle Colture Floricole”. Notiziario ERSA, 20 (2), pp. 3-5. </a:t>
            </a:r>
          </a:p>
          <a:p>
            <a:r>
              <a:rPr lang="en-US" sz="2000" dirty="0" smtClean="0"/>
              <a:t>Zimmermann, O.  2004.  “Use of </a:t>
            </a:r>
            <a:r>
              <a:rPr lang="en-US" sz="2000" i="1" dirty="0" smtClean="0"/>
              <a:t>Trichogramma</a:t>
            </a:r>
            <a:r>
              <a:rPr lang="en-US" sz="2000" dirty="0" smtClean="0"/>
              <a:t> wasps in Germany; Present Status of Research and Commercial Application of Egg Parasitoids Against Lepidopterous Pests for Crop”  Gesunde Pflanzen 56 (6), pp. 157-166.</a:t>
            </a:r>
          </a:p>
          <a:p>
            <a:r>
              <a:rPr lang="en-US" sz="2000" dirty="0" smtClean="0"/>
              <a:t>http://www.bt.ucsd.edu/what_is_bt.html</a:t>
            </a:r>
          </a:p>
          <a:p>
            <a:r>
              <a:rPr lang="en-US" sz="2000" dirty="0" smtClean="0"/>
              <a:t>http://www.foodsafetynetwork.ca/aspx/public/publication_detail.aspx?id=44</a:t>
            </a:r>
          </a:p>
          <a:p>
            <a:r>
              <a:rPr lang="en-US" sz="2000" dirty="0" smtClean="0"/>
              <a:t>http://www.biconet.com/biocontrol/hypoaspis.html</a:t>
            </a:r>
          </a:p>
          <a:p>
            <a:r>
              <a:rPr lang="en-US" sz="2000" dirty="0" smtClean="0"/>
              <a:t>http://www.biconet.com/biocontrol/nemap.html</a:t>
            </a:r>
          </a:p>
          <a:p>
            <a:r>
              <a:rPr lang="en-US" sz="2000" dirty="0" smtClean="0"/>
              <a:t>http://www.ipm.uconn.edu/ipm/greenhs/htms/biocontrol_fungusgnats.htm</a:t>
            </a:r>
            <a:r>
              <a:rPr lang="en-US" sz="2000" u="sng" dirty="0" smtClean="0"/>
              <a:t> </a:t>
            </a:r>
            <a:endParaRPr lang="en-US" sz="2000" dirty="0" smtClean="0"/>
          </a:p>
          <a:p>
            <a:endParaRPr lang="en-US" sz="2000" dirty="0"/>
          </a:p>
        </p:txBody>
      </p:sp>
      <p:sp>
        <p:nvSpPr>
          <p:cNvPr id="3" name="Title 2"/>
          <p:cNvSpPr>
            <a:spLocks noGrp="1"/>
          </p:cNvSpPr>
          <p:nvPr>
            <p:ph type="title"/>
          </p:nvPr>
        </p:nvSpPr>
        <p:spPr>
          <a:xfrm>
            <a:off x="457200" y="0"/>
            <a:ext cx="8229600" cy="762000"/>
          </a:xfrm>
        </p:spPr>
        <p:txBody>
          <a:bodyPr>
            <a:normAutofit/>
          </a:bodyPr>
          <a:lstStyle/>
          <a:p>
            <a:r>
              <a:rPr lang="en-US" sz="4000" dirty="0" smtClean="0"/>
              <a:t>References</a:t>
            </a:r>
            <a:endParaRPr lang="en-US" sz="4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5400387-SMPT.jpg"/>
          <p:cNvPicPr>
            <a:picLocks noChangeAspect="1"/>
          </p:cNvPicPr>
          <p:nvPr/>
        </p:nvPicPr>
        <p:blipFill>
          <a:blip r:embed="rId3" cstate="print"/>
          <a:srcRect b="6667"/>
          <a:stretch>
            <a:fillRect/>
          </a:stretch>
        </p:blipFill>
        <p:spPr>
          <a:xfrm>
            <a:off x="3211286" y="1447800"/>
            <a:ext cx="3265714" cy="2286000"/>
          </a:xfrm>
          <a:prstGeom prst="rect">
            <a:avLst/>
          </a:prstGeom>
        </p:spPr>
      </p:pic>
      <p:sp>
        <p:nvSpPr>
          <p:cNvPr id="2" name="Title 1"/>
          <p:cNvSpPr>
            <a:spLocks noGrp="1"/>
          </p:cNvSpPr>
          <p:nvPr>
            <p:ph type="ctrTitle"/>
          </p:nvPr>
        </p:nvSpPr>
        <p:spPr>
          <a:xfrm>
            <a:off x="0" y="237003"/>
            <a:ext cx="6400800" cy="1210797"/>
          </a:xfrm>
        </p:spPr>
        <p:txBody>
          <a:bodyPr>
            <a:normAutofit fontScale="90000"/>
          </a:bodyPr>
          <a:lstStyle/>
          <a:p>
            <a:r>
              <a:rPr lang="en-US" sz="4400" b="0" dirty="0" smtClean="0"/>
              <a:t>Pest of many herbaceous ornamentals and field crops</a:t>
            </a:r>
            <a:endParaRPr lang="en-US" sz="4400" b="0" dirty="0"/>
          </a:p>
        </p:txBody>
      </p:sp>
      <p:sp>
        <p:nvSpPr>
          <p:cNvPr id="7" name="TextBox 6"/>
          <p:cNvSpPr txBox="1"/>
          <p:nvPr/>
        </p:nvSpPr>
        <p:spPr>
          <a:xfrm>
            <a:off x="0" y="5996226"/>
            <a:ext cx="6934200" cy="861774"/>
          </a:xfrm>
          <a:prstGeom prst="rect">
            <a:avLst/>
          </a:prstGeom>
          <a:noFill/>
        </p:spPr>
        <p:txBody>
          <a:bodyPr wrap="square" rtlCol="0">
            <a:spAutoFit/>
          </a:bodyPr>
          <a:lstStyle/>
          <a:p>
            <a:r>
              <a:rPr lang="en-US" sz="1000" dirty="0" smtClean="0">
                <a:solidFill>
                  <a:schemeClr val="bg1"/>
                </a:solidFill>
              </a:rPr>
              <a:t>Image credits:  Daisies - UAF Cooperative Extension Archive, University of Alaska – Fairbanks, www.bugwood.org, #1196001 ; sword plant - Graves Lovell, Alabama Department of Conservation and Natural Resources, www.bugwood.org, #5400387; poinsettias - Paul Thomas, University of Georgia, www.bugwood.org, #5007038; peppers - Gerald Holmes, Valent USA Corporation, www.bugwood.org, #5340090; corn - Howard F. Schwartz, Colorado State University, www.bugwood.org, #5361595; tomatoes - Howard F. Schwartz, Colorado State University, www.bugwood.org, #5365838. </a:t>
            </a:r>
            <a:endParaRPr lang="en-US" sz="1000" dirty="0">
              <a:solidFill>
                <a:schemeClr val="bg1"/>
              </a:solidFill>
            </a:endParaRPr>
          </a:p>
        </p:txBody>
      </p:sp>
      <p:pic>
        <p:nvPicPr>
          <p:cNvPr id="8" name="Picture 7" descr="1196001-LGPT.jpg"/>
          <p:cNvPicPr>
            <a:picLocks noChangeAspect="1"/>
          </p:cNvPicPr>
          <p:nvPr/>
        </p:nvPicPr>
        <p:blipFill>
          <a:blip r:embed="rId4" cstate="print"/>
          <a:srcRect b="6667"/>
          <a:stretch>
            <a:fillRect/>
          </a:stretch>
        </p:blipFill>
        <p:spPr>
          <a:xfrm>
            <a:off x="0" y="1447800"/>
            <a:ext cx="3265714" cy="2286000"/>
          </a:xfrm>
          <a:prstGeom prst="rect">
            <a:avLst/>
          </a:prstGeom>
        </p:spPr>
      </p:pic>
      <p:pic>
        <p:nvPicPr>
          <p:cNvPr id="9" name="Picture 8" descr="5007038-LGPT.jpg"/>
          <p:cNvPicPr>
            <a:picLocks noChangeAspect="1"/>
          </p:cNvPicPr>
          <p:nvPr/>
        </p:nvPicPr>
        <p:blipFill>
          <a:blip r:embed="rId5" cstate="print"/>
          <a:srcRect b="4167"/>
          <a:stretch>
            <a:fillRect/>
          </a:stretch>
        </p:blipFill>
        <p:spPr>
          <a:xfrm>
            <a:off x="6286501" y="76200"/>
            <a:ext cx="2857499" cy="3657600"/>
          </a:xfrm>
          <a:prstGeom prst="rect">
            <a:avLst/>
          </a:prstGeom>
        </p:spPr>
      </p:pic>
      <p:pic>
        <p:nvPicPr>
          <p:cNvPr id="12" name="Picture 11" descr="5361595-LGPT.jpg"/>
          <p:cNvPicPr>
            <a:picLocks noChangeAspect="1"/>
          </p:cNvPicPr>
          <p:nvPr/>
        </p:nvPicPr>
        <p:blipFill>
          <a:blip r:embed="rId6" cstate="print"/>
          <a:srcRect b="6667"/>
          <a:stretch>
            <a:fillRect/>
          </a:stretch>
        </p:blipFill>
        <p:spPr>
          <a:xfrm>
            <a:off x="2712795" y="3733800"/>
            <a:ext cx="3459405" cy="2133600"/>
          </a:xfrm>
          <a:prstGeom prst="rect">
            <a:avLst/>
          </a:prstGeom>
        </p:spPr>
      </p:pic>
      <p:pic>
        <p:nvPicPr>
          <p:cNvPr id="13" name="Picture 12" descr="5365838-LGPT.jpg"/>
          <p:cNvPicPr>
            <a:picLocks noChangeAspect="1"/>
          </p:cNvPicPr>
          <p:nvPr/>
        </p:nvPicPr>
        <p:blipFill>
          <a:blip r:embed="rId7" cstate="print"/>
          <a:srcRect l="7001" b="6667"/>
          <a:stretch>
            <a:fillRect/>
          </a:stretch>
        </p:blipFill>
        <p:spPr>
          <a:xfrm>
            <a:off x="5943600" y="3733800"/>
            <a:ext cx="3200400" cy="2133600"/>
          </a:xfrm>
          <a:prstGeom prst="rect">
            <a:avLst/>
          </a:prstGeom>
        </p:spPr>
      </p:pic>
      <p:pic>
        <p:nvPicPr>
          <p:cNvPr id="10" name="Picture 9" descr="5340090-LGPT.jpg"/>
          <p:cNvPicPr>
            <a:picLocks noChangeAspect="1"/>
          </p:cNvPicPr>
          <p:nvPr/>
        </p:nvPicPr>
        <p:blipFill>
          <a:blip r:embed="rId8" cstate="print"/>
          <a:srcRect b="6667"/>
          <a:stretch>
            <a:fillRect/>
          </a:stretch>
        </p:blipFill>
        <p:spPr>
          <a:xfrm>
            <a:off x="0" y="3733800"/>
            <a:ext cx="3048000" cy="2133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8686800" cy="5052391"/>
          </a:xfrm>
        </p:spPr>
        <p:txBody>
          <a:bodyPr>
            <a:normAutofit lnSpcReduction="10000"/>
          </a:bodyPr>
          <a:lstStyle/>
          <a:p>
            <a:r>
              <a:rPr lang="en-US" sz="2000" dirty="0" smtClean="0"/>
              <a:t>http://npic.orst.edu/factsheets/biftech.pdf</a:t>
            </a:r>
          </a:p>
          <a:p>
            <a:r>
              <a:rPr lang="en-US" sz="2000" dirty="0" smtClean="0"/>
              <a:t>http://npic.orst.edu/factsheets/Deltatech.pdf</a:t>
            </a:r>
          </a:p>
          <a:p>
            <a:r>
              <a:rPr lang="en-US" sz="2000" dirty="0" smtClean="0"/>
              <a:t>http://npic.orst.edu/factsheets/imidacloprid.pdf</a:t>
            </a:r>
          </a:p>
          <a:p>
            <a:r>
              <a:rPr lang="en-US" sz="2000" dirty="0" smtClean="0"/>
              <a:t>http://npic.orst.edu/factsheets/l_cyhalogen.pdf</a:t>
            </a:r>
          </a:p>
          <a:p>
            <a:r>
              <a:rPr lang="en-US" sz="2000" dirty="0" smtClean="0"/>
              <a:t>http://web.pppmb.cals.cornell.edu/resourceguide/mfs/13spinosad.php</a:t>
            </a:r>
          </a:p>
          <a:p>
            <a:r>
              <a:rPr lang="en-US" sz="2000" dirty="0" smtClean="0"/>
              <a:t>http://state.ceris.purdue.edu/doc/fl/statefl.html</a:t>
            </a:r>
          </a:p>
          <a:p>
            <a:r>
              <a:rPr lang="en-US" sz="2000" dirty="0" smtClean="0"/>
              <a:t>http://npic.orst.edu/factsheets/pyrethrins.pdf</a:t>
            </a:r>
          </a:p>
          <a:p>
            <a:r>
              <a:rPr lang="en-US" sz="2000" dirty="0" smtClean="0"/>
              <a:t>http://pmep.cce.cornell.edu/profiles/insect-mite/ddt-famphur/ethoprop/insect-prof-ethoprop.html</a:t>
            </a:r>
          </a:p>
          <a:p>
            <a:r>
              <a:rPr lang="en-US" sz="2000" dirty="0" smtClean="0"/>
              <a:t>http://epa.gov/oppsrrd1/REDs/factsheets/0028fact.pdf</a:t>
            </a:r>
          </a:p>
          <a:p>
            <a:r>
              <a:rPr lang="en-US" sz="2000" dirty="0" smtClean="0"/>
              <a:t>http://npic.orst.edu/factsheets/acephatech.pdf</a:t>
            </a:r>
          </a:p>
          <a:p>
            <a:r>
              <a:rPr lang="en-US" sz="2000" dirty="0" smtClean="0"/>
              <a:t>http://www.epa.gov/opprd001/factsheets/chloran.pdf</a:t>
            </a:r>
          </a:p>
          <a:p>
            <a:r>
              <a:rPr lang="en-US" sz="2000" dirty="0" smtClean="0"/>
              <a:t>http://pmep.cce.cornell.edu/profiles/insect-mite/mevinphos-propargite/pirimiphos-methyl/insect-prof-actellic.html</a:t>
            </a:r>
          </a:p>
          <a:p>
            <a:r>
              <a:rPr lang="en-US" sz="2000" dirty="0" smtClean="0"/>
              <a:t>http://npic.orst.edu/factsheets/Permtech.pdf</a:t>
            </a:r>
          </a:p>
          <a:p>
            <a:endParaRPr lang="en-US" sz="2000" dirty="0"/>
          </a:p>
        </p:txBody>
      </p:sp>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1905000"/>
            <a:ext cx="3733800" cy="1143000"/>
          </a:xfrm>
        </p:spPr>
        <p:txBody>
          <a:bodyPr>
            <a:normAutofit/>
          </a:bodyPr>
          <a:lstStyle/>
          <a:p>
            <a:r>
              <a:rPr lang="en-US" dirty="0" smtClean="0"/>
              <a:t>Damage</a:t>
            </a:r>
            <a:endParaRPr lang="en-US" dirty="0"/>
          </a:p>
        </p:txBody>
      </p:sp>
      <p:sp>
        <p:nvSpPr>
          <p:cNvPr id="6" name="TextBox 5"/>
          <p:cNvSpPr txBox="1"/>
          <p:nvPr/>
        </p:nvSpPr>
        <p:spPr>
          <a:xfrm>
            <a:off x="152400" y="5943600"/>
            <a:ext cx="6324600" cy="861774"/>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Top left - Carmelo Peter Bonsignore, Università degli Studi Mediterranei di Reggio Calabria </a:t>
            </a:r>
          </a:p>
          <a:p>
            <a:r>
              <a:rPr lang="en-US" sz="1000" dirty="0" smtClean="0">
                <a:solidFill>
                  <a:schemeClr val="bg1"/>
                </a:solidFill>
              </a:rPr>
              <a:t>Bottom left - Marja van der Straten, Plant Protection Service, Wageningen, The Netherlands</a:t>
            </a:r>
          </a:p>
          <a:p>
            <a:r>
              <a:rPr lang="en-US" sz="1000" dirty="0" smtClean="0">
                <a:solidFill>
                  <a:schemeClr val="bg1"/>
                </a:solidFill>
              </a:rPr>
              <a:t>Top  right -  Bryan Vander Mey, Department of Entomology, University of California, Riverside</a:t>
            </a:r>
          </a:p>
          <a:p>
            <a:r>
              <a:rPr lang="en-US" sz="1000" dirty="0" smtClean="0">
                <a:solidFill>
                  <a:schemeClr val="bg1"/>
                </a:solidFill>
              </a:rPr>
              <a:t>Bottom right - Henk Stigter, Plant Protection Service, National Reference Centre, The Netherlands</a:t>
            </a:r>
          </a:p>
        </p:txBody>
      </p:sp>
      <p:grpSp>
        <p:nvGrpSpPr>
          <p:cNvPr id="20" name="Group 19"/>
          <p:cNvGrpSpPr>
            <a:grpSpLocks noChangeAspect="1"/>
          </p:cNvGrpSpPr>
          <p:nvPr/>
        </p:nvGrpSpPr>
        <p:grpSpPr>
          <a:xfrm>
            <a:off x="118781" y="3124200"/>
            <a:ext cx="3386419" cy="2743200"/>
            <a:chOff x="5334000" y="121920"/>
            <a:chExt cx="3693110" cy="2926080"/>
          </a:xfrm>
        </p:grpSpPr>
        <p:pic>
          <p:nvPicPr>
            <p:cNvPr id="9" name="Picture 8" descr="Duponchelia_fovealis_damage_on_pepper_high.jpg"/>
            <p:cNvPicPr>
              <a:picLocks noChangeAspect="1"/>
            </p:cNvPicPr>
            <p:nvPr/>
          </p:nvPicPr>
          <p:blipFill>
            <a:blip r:embed="rId3" cstate="print"/>
            <a:stretch>
              <a:fillRect/>
            </a:stretch>
          </p:blipFill>
          <p:spPr>
            <a:xfrm>
              <a:off x="5334000" y="121920"/>
              <a:ext cx="3693110" cy="2926080"/>
            </a:xfrm>
            <a:prstGeom prst="rect">
              <a:avLst/>
            </a:prstGeom>
          </p:spPr>
        </p:pic>
        <p:cxnSp>
          <p:nvCxnSpPr>
            <p:cNvPr id="12" name="Straight Arrow Connector 11"/>
            <p:cNvCxnSpPr/>
            <p:nvPr/>
          </p:nvCxnSpPr>
          <p:spPr>
            <a:xfrm rot="16200000" flipH="1">
              <a:off x="6172200" y="1752600"/>
              <a:ext cx="533400" cy="3810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02157" y="2895600"/>
            <a:ext cx="4065643" cy="2971800"/>
            <a:chOff x="4884084" y="152400"/>
            <a:chExt cx="4065643" cy="2971800"/>
          </a:xfrm>
        </p:grpSpPr>
        <p:grpSp>
          <p:nvGrpSpPr>
            <p:cNvPr id="24" name="Group 23"/>
            <p:cNvGrpSpPr>
              <a:grpSpLocks noChangeAspect="1"/>
            </p:cNvGrpSpPr>
            <p:nvPr/>
          </p:nvGrpSpPr>
          <p:grpSpPr>
            <a:xfrm>
              <a:off x="4884084" y="152400"/>
              <a:ext cx="1973916" cy="2971800"/>
              <a:chOff x="88392" y="2484120"/>
              <a:chExt cx="2247228" cy="3383280"/>
            </a:xfrm>
          </p:grpSpPr>
          <p:pic>
            <p:nvPicPr>
              <p:cNvPr id="8" name="Picture 7" descr="Ernstige Schade_Eustoma.jpg"/>
              <p:cNvPicPr>
                <a:picLocks noChangeAspect="1"/>
              </p:cNvPicPr>
              <p:nvPr/>
            </p:nvPicPr>
            <p:blipFill>
              <a:blip r:embed="rId4" cstate="print"/>
              <a:stretch>
                <a:fillRect/>
              </a:stretch>
            </p:blipFill>
            <p:spPr>
              <a:xfrm>
                <a:off x="88392" y="2484120"/>
                <a:ext cx="2247228" cy="3383280"/>
              </a:xfrm>
              <a:prstGeom prst="rect">
                <a:avLst/>
              </a:prstGeom>
            </p:spPr>
          </p:pic>
          <p:cxnSp>
            <p:nvCxnSpPr>
              <p:cNvPr id="15" name="Straight Arrow Connector 14"/>
              <p:cNvCxnSpPr/>
              <p:nvPr/>
            </p:nvCxnSpPr>
            <p:spPr>
              <a:xfrm flipV="1">
                <a:off x="609600" y="5181600"/>
                <a:ext cx="30480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295400" y="4191000"/>
                <a:ext cx="30480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a:grpSpLocks noChangeAspect="1"/>
            </p:cNvGrpSpPr>
            <p:nvPr/>
          </p:nvGrpSpPr>
          <p:grpSpPr>
            <a:xfrm>
              <a:off x="6934200" y="152400"/>
              <a:ext cx="2015527" cy="2971800"/>
              <a:chOff x="2506000" y="2484120"/>
              <a:chExt cx="2294600" cy="3383280"/>
            </a:xfrm>
          </p:grpSpPr>
          <p:pic>
            <p:nvPicPr>
              <p:cNvPr id="7" name="Picture 6" descr="Beschadigingsbeeld.jpg"/>
              <p:cNvPicPr>
                <a:picLocks noChangeAspect="1"/>
              </p:cNvPicPr>
              <p:nvPr/>
            </p:nvPicPr>
            <p:blipFill>
              <a:blip r:embed="rId5" cstate="print"/>
              <a:stretch>
                <a:fillRect/>
              </a:stretch>
            </p:blipFill>
            <p:spPr>
              <a:xfrm>
                <a:off x="2506000" y="2484120"/>
                <a:ext cx="2294600" cy="3383280"/>
              </a:xfrm>
              <a:prstGeom prst="rect">
                <a:avLst/>
              </a:prstGeom>
            </p:spPr>
          </p:pic>
          <p:cxnSp>
            <p:nvCxnSpPr>
              <p:cNvPr id="17" name="Straight Arrow Connector 16"/>
              <p:cNvCxnSpPr/>
              <p:nvPr/>
            </p:nvCxnSpPr>
            <p:spPr>
              <a:xfrm flipV="1">
                <a:off x="3429000" y="4191000"/>
                <a:ext cx="3048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352800" y="3581400"/>
                <a:ext cx="3048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0" name="Group 29"/>
          <p:cNvGrpSpPr/>
          <p:nvPr/>
        </p:nvGrpSpPr>
        <p:grpSpPr>
          <a:xfrm>
            <a:off x="152400" y="304800"/>
            <a:ext cx="3200400" cy="2743200"/>
            <a:chOff x="152400" y="304800"/>
            <a:chExt cx="3200400" cy="2743200"/>
          </a:xfrm>
        </p:grpSpPr>
        <p:pic>
          <p:nvPicPr>
            <p:cNvPr id="5" name="Picture 4" descr="Fig. 4.jpg"/>
            <p:cNvPicPr>
              <a:picLocks noChangeAspect="1"/>
            </p:cNvPicPr>
            <p:nvPr/>
          </p:nvPicPr>
          <p:blipFill>
            <a:blip r:embed="rId6" cstate="print"/>
            <a:stretch>
              <a:fillRect/>
            </a:stretch>
          </p:blipFill>
          <p:spPr>
            <a:xfrm>
              <a:off x="152400" y="304800"/>
              <a:ext cx="3200400" cy="2743200"/>
            </a:xfrm>
            <a:prstGeom prst="rect">
              <a:avLst/>
            </a:prstGeom>
          </p:spPr>
        </p:pic>
        <p:cxnSp>
          <p:nvCxnSpPr>
            <p:cNvPr id="19" name="Straight Arrow Connector 18"/>
            <p:cNvCxnSpPr/>
            <p:nvPr/>
          </p:nvCxnSpPr>
          <p:spPr>
            <a:xfrm>
              <a:off x="1676400" y="1676400"/>
              <a:ext cx="533400" cy="7620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676400" y="1295401"/>
              <a:ext cx="338667" cy="381001"/>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5410200" y="76200"/>
            <a:ext cx="3657600" cy="2743200"/>
            <a:chOff x="5410200" y="76200"/>
            <a:chExt cx="3657600" cy="2743200"/>
          </a:xfrm>
        </p:grpSpPr>
        <p:pic>
          <p:nvPicPr>
            <p:cNvPr id="26" name="Picture 25" descr="PepperGirdlingWebbing.jpg"/>
            <p:cNvPicPr>
              <a:picLocks noChangeAspect="1"/>
            </p:cNvPicPr>
            <p:nvPr/>
          </p:nvPicPr>
          <p:blipFill>
            <a:blip r:embed="rId7" cstate="print"/>
            <a:stretch>
              <a:fillRect/>
            </a:stretch>
          </p:blipFill>
          <p:spPr>
            <a:xfrm>
              <a:off x="5410200" y="76200"/>
              <a:ext cx="3657600" cy="2743200"/>
            </a:xfrm>
            <a:prstGeom prst="rect">
              <a:avLst/>
            </a:prstGeom>
          </p:spPr>
        </p:pic>
        <p:cxnSp>
          <p:nvCxnSpPr>
            <p:cNvPr id="29" name="Straight Arrow Connector 28"/>
            <p:cNvCxnSpPr/>
            <p:nvPr/>
          </p:nvCxnSpPr>
          <p:spPr>
            <a:xfrm flipV="1">
              <a:off x="6705602" y="1295401"/>
              <a:ext cx="338665" cy="3048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4495800" cy="4495800"/>
          </a:xfrm>
        </p:spPr>
        <p:txBody>
          <a:bodyPr>
            <a:normAutofit fontScale="85000" lnSpcReduction="10000"/>
          </a:bodyPr>
          <a:lstStyle/>
          <a:p>
            <a:r>
              <a:rPr lang="en-US" dirty="0" smtClean="0"/>
              <a:t>Eggs</a:t>
            </a:r>
          </a:p>
          <a:p>
            <a:pPr lvl="1"/>
            <a:r>
              <a:rPr lang="en-US" dirty="0" smtClean="0"/>
              <a:t>0.5mm by 0.7mm </a:t>
            </a:r>
          </a:p>
          <a:p>
            <a:pPr lvl="1"/>
            <a:r>
              <a:rPr lang="en-US" dirty="0" smtClean="0"/>
              <a:t>Whitish green turning pink, then red, then brown as the egg gets closer to hatching</a:t>
            </a:r>
          </a:p>
          <a:p>
            <a:pPr lvl="1"/>
            <a:r>
              <a:rPr lang="en-US" dirty="0" smtClean="0"/>
              <a:t>Laid singly or in groups of 3-10</a:t>
            </a:r>
          </a:p>
          <a:p>
            <a:pPr lvl="2"/>
            <a:r>
              <a:rPr lang="en-US" dirty="0" smtClean="0"/>
              <a:t>Overlapping like tiles</a:t>
            </a:r>
          </a:p>
          <a:p>
            <a:pPr lvl="1"/>
            <a:r>
              <a:rPr lang="en-US" dirty="0" smtClean="0"/>
              <a:t>Mostly found on undersides of leaves, on the stems, at the base of the plant, in the upper soil layer</a:t>
            </a:r>
          </a:p>
        </p:txBody>
      </p:sp>
      <p:sp>
        <p:nvSpPr>
          <p:cNvPr id="3" name="Title 2"/>
          <p:cNvSpPr>
            <a:spLocks noGrp="1"/>
          </p:cNvSpPr>
          <p:nvPr>
            <p:ph type="title"/>
          </p:nvPr>
        </p:nvSpPr>
        <p:spPr>
          <a:xfrm>
            <a:off x="457200" y="274638"/>
            <a:ext cx="4114800" cy="1143000"/>
          </a:xfrm>
        </p:spPr>
        <p:txBody>
          <a:bodyPr/>
          <a:lstStyle/>
          <a:p>
            <a:r>
              <a:rPr lang="en-US" dirty="0" smtClean="0"/>
              <a:t>Identification</a:t>
            </a:r>
            <a:endParaRPr lang="en-US" dirty="0"/>
          </a:p>
        </p:txBody>
      </p:sp>
      <p:sp>
        <p:nvSpPr>
          <p:cNvPr id="4" name="TextBox 3"/>
          <p:cNvSpPr txBox="1"/>
          <p:nvPr/>
        </p:nvSpPr>
        <p:spPr>
          <a:xfrm>
            <a:off x="152400" y="6096000"/>
            <a:ext cx="6096000" cy="707886"/>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upper images- Carmelo Peter Bonsignore, Università degli Studi Mediterranei di Reggio Calabria</a:t>
            </a:r>
          </a:p>
          <a:p>
            <a:r>
              <a:rPr lang="en-US" sz="1000" dirty="0" smtClean="0">
                <a:solidFill>
                  <a:schemeClr val="bg1"/>
                </a:solidFill>
              </a:rPr>
              <a:t>middle image – Lance Osborne, Mid-Florida Research and Education Center, University of Florida</a:t>
            </a:r>
          </a:p>
          <a:p>
            <a:r>
              <a:rPr lang="en-US" sz="1000" dirty="0" smtClean="0">
                <a:solidFill>
                  <a:schemeClr val="bg1"/>
                </a:solidFill>
              </a:rPr>
              <a:t>bottom image - Pasquale Trematerra, University of Molise, Italy.</a:t>
            </a:r>
            <a:endParaRPr lang="en-US" sz="1000" dirty="0">
              <a:solidFill>
                <a:schemeClr val="bg1"/>
              </a:solidFill>
            </a:endParaRPr>
          </a:p>
        </p:txBody>
      </p:sp>
      <p:grpSp>
        <p:nvGrpSpPr>
          <p:cNvPr id="11" name="Group 10"/>
          <p:cNvGrpSpPr/>
          <p:nvPr/>
        </p:nvGrpSpPr>
        <p:grpSpPr>
          <a:xfrm>
            <a:off x="4724400" y="0"/>
            <a:ext cx="4419600" cy="2667000"/>
            <a:chOff x="4724400" y="0"/>
            <a:chExt cx="4419600" cy="2667000"/>
          </a:xfrm>
        </p:grpSpPr>
        <p:pic>
          <p:nvPicPr>
            <p:cNvPr id="5" name="Picture 4" descr="IMG_8124.JPG"/>
            <p:cNvPicPr>
              <a:picLocks noChangeAspect="1"/>
            </p:cNvPicPr>
            <p:nvPr/>
          </p:nvPicPr>
          <p:blipFill>
            <a:blip r:embed="rId3" cstate="print"/>
            <a:stretch>
              <a:fillRect/>
            </a:stretch>
          </p:blipFill>
          <p:spPr>
            <a:xfrm>
              <a:off x="5410200" y="0"/>
              <a:ext cx="3733800" cy="2489200"/>
            </a:xfrm>
            <a:prstGeom prst="rect">
              <a:avLst/>
            </a:prstGeom>
          </p:spPr>
        </p:pic>
        <p:pic>
          <p:nvPicPr>
            <p:cNvPr id="6" name="Picture 5" descr="IMG_8124a.jpg"/>
            <p:cNvPicPr>
              <a:picLocks noChangeAspect="1"/>
            </p:cNvPicPr>
            <p:nvPr/>
          </p:nvPicPr>
          <p:blipFill>
            <a:blip r:embed="rId4" cstate="print"/>
            <a:srcRect l="46296" t="11111" r="20371" b="41667"/>
            <a:stretch>
              <a:fillRect/>
            </a:stretch>
          </p:blipFill>
          <p:spPr>
            <a:xfrm>
              <a:off x="4724400" y="1371600"/>
              <a:ext cx="1371600" cy="1295400"/>
            </a:xfrm>
            <a:prstGeom prst="rect">
              <a:avLst/>
            </a:prstGeom>
          </p:spPr>
        </p:pic>
        <p:cxnSp>
          <p:nvCxnSpPr>
            <p:cNvPr id="8" name="Straight Connector 7"/>
            <p:cNvCxnSpPr/>
            <p:nvPr/>
          </p:nvCxnSpPr>
          <p:spPr>
            <a:xfrm flipV="1">
              <a:off x="4724400" y="1143000"/>
              <a:ext cx="2514600"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5981700" y="1333500"/>
              <a:ext cx="1447800" cy="1219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Picture 13" descr="Picture2.jpg"/>
          <p:cNvPicPr>
            <a:picLocks noChangeAspect="1"/>
          </p:cNvPicPr>
          <p:nvPr/>
        </p:nvPicPr>
        <p:blipFill>
          <a:blip r:embed="rId5" cstate="print"/>
          <a:srcRect b="19298"/>
          <a:stretch>
            <a:fillRect/>
          </a:stretch>
        </p:blipFill>
        <p:spPr>
          <a:xfrm>
            <a:off x="4724400" y="3595284"/>
            <a:ext cx="2667000" cy="2181078"/>
          </a:xfrm>
          <a:prstGeom prst="rect">
            <a:avLst/>
          </a:prstGeom>
        </p:spPr>
      </p:pic>
      <p:pic>
        <p:nvPicPr>
          <p:cNvPr id="12" name="Picture 11" descr="chilli0261-mod.jpg"/>
          <p:cNvPicPr>
            <a:picLocks noChangeAspect="1"/>
          </p:cNvPicPr>
          <p:nvPr/>
        </p:nvPicPr>
        <p:blipFill>
          <a:blip r:embed="rId6" cstate="print"/>
          <a:srcRect l="3333" t="30000" r="37500"/>
          <a:stretch>
            <a:fillRect/>
          </a:stretch>
        </p:blipFill>
        <p:spPr>
          <a:xfrm>
            <a:off x="6858000" y="1933978"/>
            <a:ext cx="2286000" cy="202842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0" y="76200"/>
            <a:ext cx="4114800" cy="1143000"/>
          </a:xfrm>
        </p:spPr>
        <p:txBody>
          <a:bodyPr/>
          <a:lstStyle/>
          <a:p>
            <a:r>
              <a:rPr lang="en-US" dirty="0" smtClean="0"/>
              <a:t>Identification</a:t>
            </a:r>
            <a:endParaRPr lang="en-US" dirty="0"/>
          </a:p>
        </p:txBody>
      </p:sp>
      <p:sp>
        <p:nvSpPr>
          <p:cNvPr id="4" name="Content Placeholder 1"/>
          <p:cNvSpPr>
            <a:spLocks noGrp="1"/>
          </p:cNvSpPr>
          <p:nvPr>
            <p:ph idx="1"/>
          </p:nvPr>
        </p:nvSpPr>
        <p:spPr>
          <a:xfrm>
            <a:off x="4648200" y="1219200"/>
            <a:ext cx="4343400" cy="4648200"/>
          </a:xfrm>
        </p:spPr>
        <p:txBody>
          <a:bodyPr>
            <a:normAutofit fontScale="92500" lnSpcReduction="20000"/>
          </a:bodyPr>
          <a:lstStyle/>
          <a:p>
            <a:r>
              <a:rPr lang="en-US" dirty="0" smtClean="0"/>
              <a:t>Larvae</a:t>
            </a:r>
          </a:p>
          <a:p>
            <a:pPr lvl="1"/>
            <a:r>
              <a:rPr lang="en-US" dirty="0" smtClean="0"/>
              <a:t>1.5mm at hatching</a:t>
            </a:r>
          </a:p>
          <a:p>
            <a:pPr lvl="1"/>
            <a:r>
              <a:rPr lang="en-US" dirty="0" smtClean="0"/>
              <a:t>Pink body with dark brown to gray spots and dark head</a:t>
            </a:r>
          </a:p>
          <a:p>
            <a:pPr lvl="1"/>
            <a:r>
              <a:rPr lang="en-US" dirty="0" smtClean="0"/>
              <a:t>Turn creamy white or light brown with spots as they mature</a:t>
            </a:r>
          </a:p>
          <a:p>
            <a:pPr lvl="2"/>
            <a:r>
              <a:rPr lang="en-US" dirty="0" smtClean="0"/>
              <a:t>Color depends on host plant</a:t>
            </a:r>
          </a:p>
          <a:p>
            <a:pPr lvl="1"/>
            <a:r>
              <a:rPr lang="en-US" dirty="0" smtClean="0"/>
              <a:t>20-30mm long when fully developed</a:t>
            </a:r>
          </a:p>
        </p:txBody>
      </p:sp>
      <p:sp>
        <p:nvSpPr>
          <p:cNvPr id="5" name="TextBox 4"/>
          <p:cNvSpPr txBox="1"/>
          <p:nvPr/>
        </p:nvSpPr>
        <p:spPr>
          <a:xfrm>
            <a:off x="0" y="6019800"/>
            <a:ext cx="6172200" cy="707886"/>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Top – Henk Stigter, Plant Protection Service, National Reference Centre, The Netherlands</a:t>
            </a:r>
          </a:p>
          <a:p>
            <a:r>
              <a:rPr lang="en-US" sz="1000" dirty="0" smtClean="0">
                <a:solidFill>
                  <a:schemeClr val="bg1"/>
                </a:solidFill>
              </a:rPr>
              <a:t>Two middle images - Marja van der Straten, Plant Protection Service, Wageningen, The Netherlands</a:t>
            </a:r>
          </a:p>
          <a:p>
            <a:r>
              <a:rPr lang="en-US" sz="1000" dirty="0" smtClean="0">
                <a:solidFill>
                  <a:schemeClr val="bg1"/>
                </a:solidFill>
              </a:rPr>
              <a:t>Bottom - Lyle Buss, Department of Entomology and Nematology, University of Florida</a:t>
            </a:r>
          </a:p>
        </p:txBody>
      </p:sp>
      <p:pic>
        <p:nvPicPr>
          <p:cNvPr id="8" name="Picture 7" descr="Duponchelia_larva.jpg"/>
          <p:cNvPicPr>
            <a:picLocks noChangeAspect="1"/>
          </p:cNvPicPr>
          <p:nvPr/>
        </p:nvPicPr>
        <p:blipFill>
          <a:blip r:embed="rId3" cstate="print"/>
          <a:stretch>
            <a:fillRect/>
          </a:stretch>
        </p:blipFill>
        <p:spPr>
          <a:xfrm>
            <a:off x="2057400" y="76200"/>
            <a:ext cx="2621280" cy="1965960"/>
          </a:xfrm>
          <a:prstGeom prst="rect">
            <a:avLst/>
          </a:prstGeom>
        </p:spPr>
      </p:pic>
      <p:pic>
        <p:nvPicPr>
          <p:cNvPr id="13" name="Picture 12" descr="Duponchelia_fovealis_larva_on_pepper_high.jpg"/>
          <p:cNvPicPr>
            <a:picLocks noChangeAspect="1"/>
          </p:cNvPicPr>
          <p:nvPr/>
        </p:nvPicPr>
        <p:blipFill>
          <a:blip r:embed="rId4" cstate="print"/>
          <a:stretch>
            <a:fillRect/>
          </a:stretch>
        </p:blipFill>
        <p:spPr>
          <a:xfrm flipH="1">
            <a:off x="2395492" y="2987040"/>
            <a:ext cx="2481308" cy="1965960"/>
          </a:xfrm>
          <a:prstGeom prst="rect">
            <a:avLst/>
          </a:prstGeom>
        </p:spPr>
      </p:pic>
      <p:grpSp>
        <p:nvGrpSpPr>
          <p:cNvPr id="14" name="Group 13"/>
          <p:cNvGrpSpPr/>
          <p:nvPr/>
        </p:nvGrpSpPr>
        <p:grpSpPr>
          <a:xfrm>
            <a:off x="76200" y="1676400"/>
            <a:ext cx="2438400" cy="1828800"/>
            <a:chOff x="1676400" y="1981200"/>
            <a:chExt cx="3048000" cy="2057400"/>
          </a:xfrm>
        </p:grpSpPr>
        <p:pic>
          <p:nvPicPr>
            <p:cNvPr id="9" name="Picture 8" descr="Duponchelia_fovealis_larva_front_high.jpg"/>
            <p:cNvPicPr>
              <a:picLocks noChangeAspect="1"/>
            </p:cNvPicPr>
            <p:nvPr/>
          </p:nvPicPr>
          <p:blipFill>
            <a:blip r:embed="rId5" cstate="print"/>
            <a:srcRect t="6311" b="8495"/>
            <a:stretch>
              <a:fillRect/>
            </a:stretch>
          </p:blipFill>
          <p:spPr>
            <a:xfrm>
              <a:off x="1676400" y="1981200"/>
              <a:ext cx="3048000" cy="2057400"/>
            </a:xfrm>
            <a:prstGeom prst="rect">
              <a:avLst/>
            </a:prstGeom>
          </p:spPr>
        </p:pic>
        <p:cxnSp>
          <p:nvCxnSpPr>
            <p:cNvPr id="11" name="Straight Arrow Connector 10"/>
            <p:cNvCxnSpPr/>
            <p:nvPr/>
          </p:nvCxnSpPr>
          <p:spPr>
            <a:xfrm rot="5400000">
              <a:off x="2781300" y="2400300"/>
              <a:ext cx="3810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3619500" y="2247900"/>
              <a:ext cx="38100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14" descr="DSC_1300.JPG"/>
          <p:cNvPicPr>
            <a:picLocks noChangeAspect="1"/>
          </p:cNvPicPr>
          <p:nvPr/>
        </p:nvPicPr>
        <p:blipFill>
          <a:blip r:embed="rId6" cstate="print"/>
          <a:stretch>
            <a:fillRect/>
          </a:stretch>
        </p:blipFill>
        <p:spPr>
          <a:xfrm>
            <a:off x="76200" y="3886200"/>
            <a:ext cx="2936804" cy="19659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4114800" cy="1143000"/>
          </a:xfrm>
        </p:spPr>
        <p:txBody>
          <a:bodyPr/>
          <a:lstStyle/>
          <a:p>
            <a:r>
              <a:rPr lang="en-US" dirty="0" smtClean="0"/>
              <a:t>Identification</a:t>
            </a:r>
            <a:endParaRPr lang="en-US" dirty="0"/>
          </a:p>
        </p:txBody>
      </p:sp>
      <p:sp>
        <p:nvSpPr>
          <p:cNvPr id="4" name="Content Placeholder 1"/>
          <p:cNvSpPr>
            <a:spLocks noGrp="1"/>
          </p:cNvSpPr>
          <p:nvPr>
            <p:ph idx="1"/>
          </p:nvPr>
        </p:nvSpPr>
        <p:spPr>
          <a:xfrm>
            <a:off x="304800" y="1371600"/>
            <a:ext cx="4495800" cy="4495800"/>
          </a:xfrm>
        </p:spPr>
        <p:txBody>
          <a:bodyPr>
            <a:normAutofit fontScale="92500" lnSpcReduction="20000"/>
          </a:bodyPr>
          <a:lstStyle/>
          <a:p>
            <a:r>
              <a:rPr lang="en-US" dirty="0" smtClean="0"/>
              <a:t>Pupae </a:t>
            </a:r>
          </a:p>
          <a:p>
            <a:pPr lvl="1"/>
            <a:r>
              <a:rPr lang="en-US" dirty="0" smtClean="0"/>
              <a:t>9-12mm long</a:t>
            </a:r>
          </a:p>
          <a:p>
            <a:pPr lvl="1"/>
            <a:r>
              <a:rPr lang="en-US" dirty="0" smtClean="0"/>
              <a:t>Yellow-brown in color </a:t>
            </a:r>
          </a:p>
          <a:p>
            <a:pPr lvl="2"/>
            <a:r>
              <a:rPr lang="en-US" dirty="0" smtClean="0"/>
              <a:t>Gets darker closer to emergence time</a:t>
            </a:r>
          </a:p>
          <a:p>
            <a:pPr lvl="1"/>
            <a:r>
              <a:rPr lang="en-US" dirty="0" smtClean="0"/>
              <a:t>Makes a cocoon of webbing with soil and frass in it</a:t>
            </a:r>
          </a:p>
          <a:p>
            <a:pPr lvl="1"/>
            <a:r>
              <a:rPr lang="en-US" dirty="0" smtClean="0"/>
              <a:t>Found on undersides of leaves, at the edge of the pot, or in the upper soil layer</a:t>
            </a:r>
          </a:p>
        </p:txBody>
      </p:sp>
      <p:sp>
        <p:nvSpPr>
          <p:cNvPr id="5" name="TextBox 4"/>
          <p:cNvSpPr txBox="1"/>
          <p:nvPr/>
        </p:nvSpPr>
        <p:spPr>
          <a:xfrm>
            <a:off x="76200" y="6019800"/>
            <a:ext cx="6248400" cy="707886"/>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top image - Henk Stigter, Plant Protection Service, National Reference Centre, The Netherlands</a:t>
            </a:r>
          </a:p>
          <a:p>
            <a:r>
              <a:rPr lang="en-US" sz="1000" dirty="0" smtClean="0">
                <a:solidFill>
                  <a:schemeClr val="bg1"/>
                </a:solidFill>
              </a:rPr>
              <a:t>middle image - Carmelo Peter Bonsignore, Università degli Studi Mediterranei di Reggio Calabria</a:t>
            </a:r>
          </a:p>
          <a:p>
            <a:r>
              <a:rPr lang="en-US" sz="1000" dirty="0" smtClean="0">
                <a:solidFill>
                  <a:schemeClr val="bg1"/>
                </a:solidFill>
              </a:rPr>
              <a:t>bottom image- James Hayden, Florida Department of Agriculture and Consumer Services, Division of Plant Industry</a:t>
            </a:r>
            <a:endParaRPr lang="en-US" sz="1000" dirty="0">
              <a:solidFill>
                <a:schemeClr val="bg1"/>
              </a:solidFill>
            </a:endParaRPr>
          </a:p>
        </p:txBody>
      </p:sp>
      <p:pic>
        <p:nvPicPr>
          <p:cNvPr id="8" name="Picture 7" descr="Cocons_Verpopping.jpg"/>
          <p:cNvPicPr>
            <a:picLocks noChangeAspect="1"/>
          </p:cNvPicPr>
          <p:nvPr/>
        </p:nvPicPr>
        <p:blipFill>
          <a:blip r:embed="rId3" cstate="print"/>
          <a:stretch>
            <a:fillRect/>
          </a:stretch>
        </p:blipFill>
        <p:spPr>
          <a:xfrm>
            <a:off x="5181600" y="85587"/>
            <a:ext cx="3886200" cy="2581413"/>
          </a:xfrm>
          <a:prstGeom prst="rect">
            <a:avLst/>
          </a:prstGeom>
        </p:spPr>
      </p:pic>
      <p:pic>
        <p:nvPicPr>
          <p:cNvPr id="6" name="Picture 5" descr="Fig. 2.jpg"/>
          <p:cNvPicPr>
            <a:picLocks noChangeAspect="1"/>
          </p:cNvPicPr>
          <p:nvPr/>
        </p:nvPicPr>
        <p:blipFill>
          <a:blip r:embed="rId4" cstate="print"/>
          <a:srcRect l="31111" t="33715" r="23174" b="11428"/>
          <a:stretch>
            <a:fillRect/>
          </a:stretch>
        </p:blipFill>
        <p:spPr>
          <a:xfrm>
            <a:off x="4876800" y="2514600"/>
            <a:ext cx="2286000" cy="1828800"/>
          </a:xfrm>
          <a:prstGeom prst="rect">
            <a:avLst/>
          </a:prstGeom>
        </p:spPr>
      </p:pic>
      <p:pic>
        <p:nvPicPr>
          <p:cNvPr id="11" name="Picture 10" descr="Duponchelia_pupal_cocoon_coll23v11_ventral.jpg"/>
          <p:cNvPicPr>
            <a:picLocks noChangeAspect="1"/>
          </p:cNvPicPr>
          <p:nvPr/>
        </p:nvPicPr>
        <p:blipFill>
          <a:blip r:embed="rId5" cstate="print"/>
          <a:stretch>
            <a:fillRect/>
          </a:stretch>
        </p:blipFill>
        <p:spPr>
          <a:xfrm>
            <a:off x="5410200" y="4114800"/>
            <a:ext cx="3657600" cy="172750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6038"/>
            <a:ext cx="8229600" cy="792162"/>
          </a:xfrm>
        </p:spPr>
        <p:txBody>
          <a:bodyPr/>
          <a:lstStyle/>
          <a:p>
            <a:r>
              <a:rPr lang="en-US" dirty="0" smtClean="0"/>
              <a:t>Identification</a:t>
            </a:r>
            <a:endParaRPr lang="en-US" dirty="0"/>
          </a:p>
        </p:txBody>
      </p:sp>
      <p:sp>
        <p:nvSpPr>
          <p:cNvPr id="4" name="TextBox 3"/>
          <p:cNvSpPr txBox="1"/>
          <p:nvPr/>
        </p:nvSpPr>
        <p:spPr>
          <a:xfrm>
            <a:off x="0" y="6019800"/>
            <a:ext cx="6324600" cy="553998"/>
          </a:xfrm>
          <a:prstGeom prst="rect">
            <a:avLst/>
          </a:prstGeom>
          <a:noFill/>
        </p:spPr>
        <p:txBody>
          <a:bodyPr wrap="square" rtlCol="0">
            <a:spAutoFit/>
          </a:bodyPr>
          <a:lstStyle/>
          <a:p>
            <a:r>
              <a:rPr lang="en-US" sz="1000" dirty="0" smtClean="0">
                <a:solidFill>
                  <a:schemeClr val="bg1"/>
                </a:solidFill>
              </a:rPr>
              <a:t>Image credits:  </a:t>
            </a:r>
          </a:p>
          <a:p>
            <a:r>
              <a:rPr lang="en-US" sz="1000" dirty="0" smtClean="0">
                <a:solidFill>
                  <a:schemeClr val="bg1"/>
                </a:solidFill>
              </a:rPr>
              <a:t>top right - James Hayden, Florida Department of Agriculture and Consumer Services, Division of Plant Industry</a:t>
            </a:r>
          </a:p>
          <a:p>
            <a:r>
              <a:rPr lang="en-US" sz="1000" dirty="0" smtClean="0">
                <a:solidFill>
                  <a:schemeClr val="bg1"/>
                </a:solidFill>
              </a:rPr>
              <a:t>all others - Carmelo Peter Bonsignore, Università degli Studi Mediterranei di Reggio Calabria</a:t>
            </a:r>
            <a:endParaRPr lang="en-US" sz="1000" dirty="0">
              <a:solidFill>
                <a:schemeClr val="bg1"/>
              </a:solidFill>
            </a:endParaRPr>
          </a:p>
        </p:txBody>
      </p:sp>
      <p:cxnSp>
        <p:nvCxnSpPr>
          <p:cNvPr id="43" name="Straight Arrow Connector 42"/>
          <p:cNvCxnSpPr/>
          <p:nvPr/>
        </p:nvCxnSpPr>
        <p:spPr>
          <a:xfrm rot="5400000">
            <a:off x="6401594" y="1447006"/>
            <a:ext cx="3048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Content Placeholder 1"/>
          <p:cNvSpPr>
            <a:spLocks noGrp="1"/>
          </p:cNvSpPr>
          <p:nvPr>
            <p:ph idx="1"/>
          </p:nvPr>
        </p:nvSpPr>
        <p:spPr>
          <a:xfrm>
            <a:off x="3429000" y="2286000"/>
            <a:ext cx="1600200" cy="762000"/>
          </a:xfrm>
        </p:spPr>
        <p:txBody>
          <a:bodyPr>
            <a:normAutofit/>
          </a:bodyPr>
          <a:lstStyle/>
          <a:p>
            <a:r>
              <a:rPr lang="en-US" dirty="0" smtClean="0"/>
              <a:t>Adults</a:t>
            </a:r>
          </a:p>
        </p:txBody>
      </p:sp>
      <p:grpSp>
        <p:nvGrpSpPr>
          <p:cNvPr id="40" name="Group 39"/>
          <p:cNvGrpSpPr/>
          <p:nvPr/>
        </p:nvGrpSpPr>
        <p:grpSpPr>
          <a:xfrm>
            <a:off x="5297027" y="3322320"/>
            <a:ext cx="3694573" cy="2468880"/>
            <a:chOff x="5297027" y="3322320"/>
            <a:chExt cx="3694573" cy="2468880"/>
          </a:xfrm>
        </p:grpSpPr>
        <p:pic>
          <p:nvPicPr>
            <p:cNvPr id="42" name="Picture 41" descr="IMG_8047.JPG"/>
            <p:cNvPicPr>
              <a:picLocks noChangeAspect="1"/>
            </p:cNvPicPr>
            <p:nvPr/>
          </p:nvPicPr>
          <p:blipFill>
            <a:blip r:embed="rId3" cstate="print"/>
            <a:stretch>
              <a:fillRect/>
            </a:stretch>
          </p:blipFill>
          <p:spPr>
            <a:xfrm>
              <a:off x="5297027" y="3322320"/>
              <a:ext cx="3694573" cy="2468880"/>
            </a:xfrm>
            <a:prstGeom prst="rect">
              <a:avLst/>
            </a:prstGeom>
          </p:spPr>
        </p:pic>
        <p:cxnSp>
          <p:nvCxnSpPr>
            <p:cNvPr id="45" name="Straight Arrow Connector 44"/>
            <p:cNvCxnSpPr/>
            <p:nvPr/>
          </p:nvCxnSpPr>
          <p:spPr>
            <a:xfrm rot="16200000" flipH="1">
              <a:off x="5829300" y="3771900"/>
              <a:ext cx="7620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H="1">
              <a:off x="6591300" y="3695701"/>
              <a:ext cx="7620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943600" y="4724400"/>
              <a:ext cx="533400" cy="381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1000" y="685800"/>
            <a:ext cx="2971800" cy="2588342"/>
            <a:chOff x="381000" y="685800"/>
            <a:chExt cx="2971800" cy="2588342"/>
          </a:xfrm>
        </p:grpSpPr>
        <p:pic>
          <p:nvPicPr>
            <p:cNvPr id="50" name="Picture 49" descr="IMG_8034.JPG"/>
            <p:cNvPicPr>
              <a:picLocks noChangeAspect="1"/>
            </p:cNvPicPr>
            <p:nvPr/>
          </p:nvPicPr>
          <p:blipFill>
            <a:blip r:embed="rId4" cstate="print">
              <a:lum bright="10000" contrast="20000"/>
            </a:blip>
            <a:srcRect l="14403" t="6173" r="21811" b="10494"/>
            <a:stretch>
              <a:fillRect/>
            </a:stretch>
          </p:blipFill>
          <p:spPr>
            <a:xfrm>
              <a:off x="381000" y="685800"/>
              <a:ext cx="2971800" cy="2588342"/>
            </a:xfrm>
            <a:prstGeom prst="rect">
              <a:avLst/>
            </a:prstGeom>
            <a:ln w="28575">
              <a:noFill/>
            </a:ln>
          </p:spPr>
        </p:pic>
        <p:cxnSp>
          <p:nvCxnSpPr>
            <p:cNvPr id="51" name="Straight Arrow Connector 50"/>
            <p:cNvCxnSpPr/>
            <p:nvPr/>
          </p:nvCxnSpPr>
          <p:spPr>
            <a:xfrm rot="16200000" flipV="1">
              <a:off x="2552700" y="2705100"/>
              <a:ext cx="381000" cy="3048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6200000" flipV="1">
              <a:off x="1676400" y="2895600"/>
              <a:ext cx="304800" cy="3048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06680" y="3322320"/>
            <a:ext cx="3703320" cy="2468880"/>
            <a:chOff x="106680" y="3322320"/>
            <a:chExt cx="3703320" cy="2468880"/>
          </a:xfrm>
        </p:grpSpPr>
        <p:pic>
          <p:nvPicPr>
            <p:cNvPr id="56" name="Picture 55" descr="IMG_8051.JPG"/>
            <p:cNvPicPr>
              <a:picLocks noChangeAspect="1"/>
            </p:cNvPicPr>
            <p:nvPr/>
          </p:nvPicPr>
          <p:blipFill>
            <a:blip r:embed="rId5" cstate="print"/>
            <a:stretch>
              <a:fillRect/>
            </a:stretch>
          </p:blipFill>
          <p:spPr>
            <a:xfrm>
              <a:off x="106680" y="3322320"/>
              <a:ext cx="3703320" cy="2468880"/>
            </a:xfrm>
            <a:prstGeom prst="rect">
              <a:avLst/>
            </a:prstGeom>
          </p:spPr>
        </p:pic>
        <p:cxnSp>
          <p:nvCxnSpPr>
            <p:cNvPr id="57" name="Straight Arrow Connector 56"/>
            <p:cNvCxnSpPr/>
            <p:nvPr/>
          </p:nvCxnSpPr>
          <p:spPr>
            <a:xfrm flipV="1">
              <a:off x="762000" y="5029200"/>
              <a:ext cx="533400" cy="3810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152400" y="4724400"/>
              <a:ext cx="533400" cy="3810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6200000" flipH="1">
              <a:off x="1257300" y="4000500"/>
              <a:ext cx="457200" cy="76200"/>
            </a:xfrm>
            <a:prstGeom prst="straightConnector1">
              <a:avLst/>
            </a:prstGeom>
            <a:ln w="28575">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a:off x="2133600" y="4876800"/>
              <a:ext cx="381000" cy="1588"/>
            </a:xfrm>
            <a:prstGeom prst="straightConnector1">
              <a:avLst/>
            </a:prstGeom>
            <a:ln w="28575">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295761" y="807720"/>
            <a:ext cx="3695839" cy="2468880"/>
            <a:chOff x="5295761" y="807720"/>
            <a:chExt cx="3695839" cy="2468880"/>
          </a:xfrm>
        </p:grpSpPr>
        <p:pic>
          <p:nvPicPr>
            <p:cNvPr id="62" name="Picture 61" descr="D_fovealis_m&amp;f_notext.jpg"/>
            <p:cNvPicPr>
              <a:picLocks noChangeAspect="1"/>
            </p:cNvPicPr>
            <p:nvPr/>
          </p:nvPicPr>
          <p:blipFill>
            <a:blip r:embed="rId6" cstate="print"/>
            <a:stretch>
              <a:fillRect/>
            </a:stretch>
          </p:blipFill>
          <p:spPr>
            <a:xfrm>
              <a:off x="5295761" y="807720"/>
              <a:ext cx="3695839" cy="2468880"/>
            </a:xfrm>
            <a:prstGeom prst="rect">
              <a:avLst/>
            </a:prstGeom>
          </p:spPr>
        </p:pic>
        <p:sp>
          <p:nvSpPr>
            <p:cNvPr id="63" name="TextBox 62"/>
            <p:cNvSpPr txBox="1"/>
            <p:nvPr/>
          </p:nvSpPr>
          <p:spPr>
            <a:xfrm>
              <a:off x="5410200" y="2819400"/>
              <a:ext cx="533400" cy="276999"/>
            </a:xfrm>
            <a:prstGeom prst="rect">
              <a:avLst/>
            </a:prstGeom>
            <a:noFill/>
          </p:spPr>
          <p:txBody>
            <a:bodyPr wrap="square" rtlCol="0">
              <a:spAutoFit/>
            </a:bodyPr>
            <a:lstStyle/>
            <a:p>
              <a:r>
                <a:rPr lang="en-US" sz="1200" dirty="0" smtClean="0"/>
                <a:t>male</a:t>
              </a:r>
              <a:endParaRPr lang="en-US" sz="1200" dirty="0"/>
            </a:p>
          </p:txBody>
        </p:sp>
        <p:sp>
          <p:nvSpPr>
            <p:cNvPr id="64" name="TextBox 63"/>
            <p:cNvSpPr txBox="1"/>
            <p:nvPr/>
          </p:nvSpPr>
          <p:spPr>
            <a:xfrm>
              <a:off x="8229600" y="2819400"/>
              <a:ext cx="685800" cy="276999"/>
            </a:xfrm>
            <a:prstGeom prst="rect">
              <a:avLst/>
            </a:prstGeom>
            <a:noFill/>
          </p:spPr>
          <p:txBody>
            <a:bodyPr wrap="square" rtlCol="0">
              <a:spAutoFit/>
            </a:bodyPr>
            <a:lstStyle/>
            <a:p>
              <a:r>
                <a:rPr lang="en-US" sz="1200" dirty="0" smtClean="0"/>
                <a:t>female</a:t>
              </a:r>
              <a:endParaRPr lang="en-US" sz="1200" dirty="0"/>
            </a:p>
          </p:txBody>
        </p:sp>
        <p:cxnSp>
          <p:nvCxnSpPr>
            <p:cNvPr id="65" name="Straight Arrow Connector 64"/>
            <p:cNvCxnSpPr>
              <a:stCxn id="64" idx="0"/>
            </p:cNvCxnSpPr>
            <p:nvPr/>
          </p:nvCxnSpPr>
          <p:spPr>
            <a:xfrm rot="16200000" flipV="1">
              <a:off x="8172450" y="2419350"/>
              <a:ext cx="457200" cy="3429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3" idx="0"/>
            </p:cNvCxnSpPr>
            <p:nvPr/>
          </p:nvCxnSpPr>
          <p:spPr>
            <a:xfrm rot="5400000" flipH="1" flipV="1">
              <a:off x="5657850" y="2533650"/>
              <a:ext cx="304800" cy="2667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5791994" y="1370806"/>
              <a:ext cx="304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5715000" y="2057400"/>
              <a:ext cx="419100" cy="152400"/>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715000" y="2209800"/>
              <a:ext cx="381000" cy="76200"/>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7239000" y="1981200"/>
              <a:ext cx="304800" cy="22860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5486400" y="1905000"/>
              <a:ext cx="304800" cy="22860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Life cycle</a:t>
            </a:r>
            <a:endParaRPr lang="en-US" dirty="0"/>
          </a:p>
        </p:txBody>
      </p:sp>
      <p:pic>
        <p:nvPicPr>
          <p:cNvPr id="6" name="Picture 5" descr="IMG_8124a.jpg"/>
          <p:cNvPicPr>
            <a:picLocks noChangeAspect="1"/>
          </p:cNvPicPr>
          <p:nvPr/>
        </p:nvPicPr>
        <p:blipFill>
          <a:blip r:embed="rId3" cstate="print"/>
          <a:srcRect l="46296" t="11111" r="20371" b="41667"/>
          <a:stretch>
            <a:fillRect/>
          </a:stretch>
        </p:blipFill>
        <p:spPr>
          <a:xfrm>
            <a:off x="3886200" y="1066800"/>
            <a:ext cx="1371600" cy="1295400"/>
          </a:xfrm>
          <a:prstGeom prst="rect">
            <a:avLst/>
          </a:prstGeom>
        </p:spPr>
      </p:pic>
      <p:pic>
        <p:nvPicPr>
          <p:cNvPr id="7" name="Picture 6" descr="Fig. 1.jpg"/>
          <p:cNvPicPr>
            <a:picLocks noChangeAspect="1"/>
          </p:cNvPicPr>
          <p:nvPr/>
        </p:nvPicPr>
        <p:blipFill>
          <a:blip r:embed="rId4" cstate="print"/>
          <a:srcRect l="29460" t="20833" r="16603" b="20833"/>
          <a:stretch>
            <a:fillRect/>
          </a:stretch>
        </p:blipFill>
        <p:spPr>
          <a:xfrm>
            <a:off x="6400800" y="1981200"/>
            <a:ext cx="2590800" cy="1828800"/>
          </a:xfrm>
          <a:prstGeom prst="rect">
            <a:avLst/>
          </a:prstGeom>
        </p:spPr>
      </p:pic>
      <p:pic>
        <p:nvPicPr>
          <p:cNvPr id="8" name="Picture 7" descr="Fig. 2.jpg"/>
          <p:cNvPicPr>
            <a:picLocks noChangeAspect="1"/>
          </p:cNvPicPr>
          <p:nvPr/>
        </p:nvPicPr>
        <p:blipFill>
          <a:blip r:embed="rId5" cstate="print"/>
          <a:srcRect l="15873" t="23810" r="7936"/>
          <a:stretch>
            <a:fillRect/>
          </a:stretch>
        </p:blipFill>
        <p:spPr>
          <a:xfrm>
            <a:off x="3200400" y="3962400"/>
            <a:ext cx="2743200" cy="1828800"/>
          </a:xfrm>
          <a:prstGeom prst="rect">
            <a:avLst/>
          </a:prstGeom>
        </p:spPr>
      </p:pic>
      <p:pic>
        <p:nvPicPr>
          <p:cNvPr id="9" name="Picture 8" descr="IMG_8047.JPG"/>
          <p:cNvPicPr>
            <a:picLocks noChangeAspect="1"/>
          </p:cNvPicPr>
          <p:nvPr/>
        </p:nvPicPr>
        <p:blipFill>
          <a:blip r:embed="rId6" cstate="print"/>
          <a:stretch>
            <a:fillRect/>
          </a:stretch>
        </p:blipFill>
        <p:spPr>
          <a:xfrm>
            <a:off x="152400" y="1981200"/>
            <a:ext cx="2736721" cy="1828800"/>
          </a:xfrm>
          <a:prstGeom prst="rect">
            <a:avLst/>
          </a:prstGeom>
        </p:spPr>
      </p:pic>
      <p:sp>
        <p:nvSpPr>
          <p:cNvPr id="10" name="Up Arrow 9"/>
          <p:cNvSpPr/>
          <p:nvPr/>
        </p:nvSpPr>
        <p:spPr>
          <a:xfrm rot="3123663">
            <a:off x="2931138" y="1317599"/>
            <a:ext cx="810715" cy="76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rot="14058293">
            <a:off x="6160381" y="4056708"/>
            <a:ext cx="810715" cy="76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11"/>
          <p:cNvSpPr/>
          <p:nvPr/>
        </p:nvSpPr>
        <p:spPr>
          <a:xfrm rot="19068428">
            <a:off x="2284458" y="3907329"/>
            <a:ext cx="810715" cy="76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p:cNvSpPr/>
          <p:nvPr/>
        </p:nvSpPr>
        <p:spPr>
          <a:xfrm rot="7435788">
            <a:off x="5453057" y="1356000"/>
            <a:ext cx="810715" cy="76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962400" y="2438400"/>
            <a:ext cx="1295400" cy="369332"/>
          </a:xfrm>
          <a:prstGeom prst="rect">
            <a:avLst/>
          </a:prstGeom>
          <a:noFill/>
        </p:spPr>
        <p:txBody>
          <a:bodyPr wrap="square" rtlCol="0">
            <a:spAutoFit/>
          </a:bodyPr>
          <a:lstStyle/>
          <a:p>
            <a:pPr algn="ctr"/>
            <a:r>
              <a:rPr lang="en-US" dirty="0" smtClean="0">
                <a:solidFill>
                  <a:schemeClr val="bg1"/>
                </a:solidFill>
              </a:rPr>
              <a:t>4-9 days</a:t>
            </a:r>
            <a:endParaRPr lang="en-US" dirty="0">
              <a:solidFill>
                <a:schemeClr val="bg1"/>
              </a:solidFill>
            </a:endParaRPr>
          </a:p>
        </p:txBody>
      </p:sp>
      <p:sp>
        <p:nvSpPr>
          <p:cNvPr id="15" name="TextBox 14"/>
          <p:cNvSpPr txBox="1"/>
          <p:nvPr/>
        </p:nvSpPr>
        <p:spPr>
          <a:xfrm>
            <a:off x="7162800" y="3886200"/>
            <a:ext cx="1295400" cy="369332"/>
          </a:xfrm>
          <a:prstGeom prst="rect">
            <a:avLst/>
          </a:prstGeom>
          <a:noFill/>
        </p:spPr>
        <p:txBody>
          <a:bodyPr wrap="square" rtlCol="0">
            <a:spAutoFit/>
          </a:bodyPr>
          <a:lstStyle/>
          <a:p>
            <a:pPr algn="ctr"/>
            <a:r>
              <a:rPr lang="en-US" dirty="0" smtClean="0">
                <a:solidFill>
                  <a:schemeClr val="bg1"/>
                </a:solidFill>
              </a:rPr>
              <a:t>3-4 weeks</a:t>
            </a:r>
            <a:endParaRPr lang="en-US" dirty="0">
              <a:solidFill>
                <a:schemeClr val="bg1"/>
              </a:solidFill>
            </a:endParaRPr>
          </a:p>
        </p:txBody>
      </p:sp>
      <p:sp>
        <p:nvSpPr>
          <p:cNvPr id="16" name="TextBox 15"/>
          <p:cNvSpPr txBox="1"/>
          <p:nvPr/>
        </p:nvSpPr>
        <p:spPr>
          <a:xfrm>
            <a:off x="3886200" y="3581400"/>
            <a:ext cx="1295400" cy="369332"/>
          </a:xfrm>
          <a:prstGeom prst="rect">
            <a:avLst/>
          </a:prstGeom>
          <a:noFill/>
        </p:spPr>
        <p:txBody>
          <a:bodyPr wrap="square" rtlCol="0">
            <a:spAutoFit/>
          </a:bodyPr>
          <a:lstStyle/>
          <a:p>
            <a:pPr algn="ctr"/>
            <a:r>
              <a:rPr lang="en-US" dirty="0" smtClean="0">
                <a:solidFill>
                  <a:schemeClr val="bg1"/>
                </a:solidFill>
              </a:rPr>
              <a:t>1-2 weeks</a:t>
            </a:r>
            <a:endParaRPr lang="en-US" dirty="0">
              <a:solidFill>
                <a:schemeClr val="bg1"/>
              </a:solidFill>
            </a:endParaRPr>
          </a:p>
        </p:txBody>
      </p:sp>
      <p:sp>
        <p:nvSpPr>
          <p:cNvPr id="17" name="TextBox 16"/>
          <p:cNvSpPr txBox="1"/>
          <p:nvPr/>
        </p:nvSpPr>
        <p:spPr>
          <a:xfrm>
            <a:off x="762000" y="3897868"/>
            <a:ext cx="1295400" cy="369332"/>
          </a:xfrm>
          <a:prstGeom prst="rect">
            <a:avLst/>
          </a:prstGeom>
          <a:noFill/>
        </p:spPr>
        <p:txBody>
          <a:bodyPr wrap="square" rtlCol="0">
            <a:spAutoFit/>
          </a:bodyPr>
          <a:lstStyle/>
          <a:p>
            <a:pPr algn="ctr"/>
            <a:r>
              <a:rPr lang="en-US" dirty="0" smtClean="0">
                <a:solidFill>
                  <a:schemeClr val="bg1"/>
                </a:solidFill>
              </a:rPr>
              <a:t>1-2 weeks</a:t>
            </a:r>
            <a:endParaRPr lang="en-US" dirty="0">
              <a:solidFill>
                <a:schemeClr val="bg1"/>
              </a:solidFill>
            </a:endParaRPr>
          </a:p>
        </p:txBody>
      </p:sp>
      <p:sp>
        <p:nvSpPr>
          <p:cNvPr id="18" name="TextBox 17"/>
          <p:cNvSpPr txBox="1"/>
          <p:nvPr/>
        </p:nvSpPr>
        <p:spPr>
          <a:xfrm>
            <a:off x="152400" y="6096000"/>
            <a:ext cx="4724400" cy="400110"/>
          </a:xfrm>
          <a:prstGeom prst="rect">
            <a:avLst/>
          </a:prstGeom>
          <a:noFill/>
        </p:spPr>
        <p:txBody>
          <a:bodyPr wrap="square" rtlCol="0">
            <a:spAutoFit/>
          </a:bodyPr>
          <a:lstStyle/>
          <a:p>
            <a:r>
              <a:rPr lang="en-US" sz="1000" dirty="0" smtClean="0">
                <a:solidFill>
                  <a:schemeClr val="bg1"/>
                </a:solidFill>
              </a:rPr>
              <a:t>Image credit:  </a:t>
            </a:r>
          </a:p>
          <a:p>
            <a:r>
              <a:rPr lang="en-US" sz="1000" dirty="0" smtClean="0">
                <a:solidFill>
                  <a:schemeClr val="bg1"/>
                </a:solidFill>
              </a:rPr>
              <a:t>Carmelo Peter Bonsignore, Università degli Studi Mediterranei di Reggio Calabria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example">
  <a:themeElements>
    <a:clrScheme name="Custom 1">
      <a:dk1>
        <a:srgbClr val="FFFFFF"/>
      </a:dk1>
      <a:lt1>
        <a:sysClr val="window" lastClr="FFFFFF"/>
      </a:lt1>
      <a:dk2>
        <a:srgbClr val="FFFFFF"/>
      </a:dk2>
      <a:lt2>
        <a:srgbClr val="FFFFFF"/>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UF ppt template</Template>
  <TotalTime>26072</TotalTime>
  <Words>6678</Words>
  <Application>Microsoft Office PowerPoint</Application>
  <PresentationFormat>On-screen Show (4:3)</PresentationFormat>
  <Paragraphs>763</Paragraphs>
  <Slides>30</Slides>
  <Notes>23</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template example</vt:lpstr>
      <vt:lpstr>1_template example</vt:lpstr>
      <vt:lpstr>2_template example</vt:lpstr>
      <vt:lpstr>3_template example</vt:lpstr>
      <vt:lpstr>Custom Design</vt:lpstr>
      <vt:lpstr>A New Emerging Pest in Florida: European Pepper Moth (EPM) </vt:lpstr>
      <vt:lpstr>European pepper moth (EPM) </vt:lpstr>
      <vt:lpstr>Pest of many herbaceous ornamentals and field crops</vt:lpstr>
      <vt:lpstr>Damage</vt:lpstr>
      <vt:lpstr>Identification</vt:lpstr>
      <vt:lpstr>Identification</vt:lpstr>
      <vt:lpstr>Identification</vt:lpstr>
      <vt:lpstr>Identification</vt:lpstr>
      <vt:lpstr>Life cycle</vt:lpstr>
      <vt:lpstr>Hibernation and Dispersal</vt:lpstr>
      <vt:lpstr>Monitoring</vt:lpstr>
      <vt:lpstr>Inspection</vt:lpstr>
      <vt:lpstr>Inspection</vt:lpstr>
      <vt:lpstr>Inspection</vt:lpstr>
      <vt:lpstr>Chemical Control</vt:lpstr>
      <vt:lpstr>Biological Control</vt:lpstr>
      <vt:lpstr>Cultural Control </vt:lpstr>
      <vt:lpstr>Florida Look Alikes - Adults</vt:lpstr>
      <vt:lpstr>Regulatory Rules</vt:lpstr>
      <vt:lpstr>Author and Publication Dates</vt:lpstr>
      <vt:lpstr>Reviewers</vt:lpstr>
      <vt:lpstr>Special Thanks</vt:lpstr>
      <vt:lpstr>PowerPoint Presentation</vt:lpstr>
      <vt:lpstr>References</vt:lpstr>
      <vt:lpstr>References</vt:lpstr>
      <vt:lpstr>References</vt:lpstr>
      <vt:lpstr>References</vt:lpstr>
      <vt:lpstr>References</vt:lpstr>
      <vt:lpstr>References</vt:lpstr>
      <vt:lpstr>References</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Osborne,Lance S</cp:lastModifiedBy>
  <cp:revision>2284</cp:revision>
  <dcterms:created xsi:type="dcterms:W3CDTF">2011-05-04T16:26:50Z</dcterms:created>
  <dcterms:modified xsi:type="dcterms:W3CDTF">2011-10-12T13:15:26Z</dcterms:modified>
</cp:coreProperties>
</file>